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74" r:id="rId3"/>
    <p:sldId id="287" r:id="rId4"/>
    <p:sldId id="289" r:id="rId5"/>
    <p:sldId id="290" r:id="rId6"/>
    <p:sldId id="264" r:id="rId7"/>
    <p:sldId id="292" r:id="rId8"/>
    <p:sldId id="291" r:id="rId9"/>
    <p:sldId id="267" r:id="rId10"/>
    <p:sldId id="268" r:id="rId11"/>
    <p:sldId id="273" r:id="rId12"/>
    <p:sldId id="269" r:id="rId13"/>
    <p:sldId id="271" r:id="rId14"/>
    <p:sldId id="293" r:id="rId15"/>
    <p:sldId id="294" r:id="rId16"/>
    <p:sldId id="272" r:id="rId17"/>
    <p:sldId id="256" r:id="rId1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D528D64-26A9-442F-A24E-3EF5D9FD9A0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BEFB665-12D9-425D-8BAA-2422E5F20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09.08.2024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8816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853" y="5520232"/>
            <a:ext cx="5761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Коровина Марина Александровна</a:t>
            </a:r>
          </a:p>
          <a:p>
            <a:pPr lvl="0"/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педагог-психолог </a:t>
            </a:r>
          </a:p>
          <a:p>
            <a:pPr lvl="0"/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ГБУ «Центр диагностики и консультирования» КК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5713" y="339244"/>
            <a:ext cx="8164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и медико-социальную помощь</a:t>
            </a:r>
            <a:r>
              <a:rPr kumimoji="0" lang="en-US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734" y="90672"/>
            <a:ext cx="2097965" cy="21311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6930" y="2221852"/>
            <a:ext cx="8771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kumimoji="0" lang="ru-RU" sz="4000" b="1" i="0" u="none" strike="noStrike" kern="1200" cap="none" spc="0" normalizeH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специалистов образовательных организаций              в рамках профилактической работы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35369" y="224448"/>
            <a:ext cx="8971085" cy="1325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«Позитивное мышление, эмоции, жизнестойкость: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управлять собой» 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55478" y="1690502"/>
            <a:ext cx="6796454" cy="52555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направлении методического письма» (№ 07-3984 от 16.08.2024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1178" y="2216056"/>
            <a:ext cx="7570177" cy="434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по проведению профилактических мероприятий с обучающимися образовательных организаций, направленных на формирование у них позитивного мышления, принципов здорового образа жизни, предупреждение суицидального поведения 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эмоциональных навыков обучающихся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упражнений:</a:t>
            </a:r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развитие способности осознавать свои эмоции,                      управлять ими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выстраивания  межличностных коммуникаций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ресурсы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Сценарии педагогических советов, родительских                                   собраний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2" y="1406189"/>
            <a:ext cx="3682973" cy="524237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612" y="3321114"/>
            <a:ext cx="2337664" cy="3327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0B96D-448C-6D8C-BE40-170FE88EC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DD17E-9B67-1FA8-E584-B28858A04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85BA66-D246-BB2F-5FB9-DB9996A865A7}"/>
              </a:ext>
            </a:extLst>
          </p:cNvPr>
          <p:cNvSpPr txBox="1">
            <a:spLocks/>
          </p:cNvSpPr>
          <p:nvPr/>
        </p:nvSpPr>
        <p:spPr>
          <a:xfrm>
            <a:off x="1081454" y="224448"/>
            <a:ext cx="10234245" cy="1325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межведомственного взаимодействия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организации деятельности по профилактике суицидов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опасного поведения несовершеннолетних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29B6753D-DDDB-6867-FBE1-7DC20007FBE0}"/>
              </a:ext>
            </a:extLst>
          </p:cNvPr>
          <p:cNvSpPr txBox="1">
            <a:spLocks/>
          </p:cNvSpPr>
          <p:nvPr/>
        </p:nvSpPr>
        <p:spPr>
          <a:xfrm>
            <a:off x="4202724" y="1853924"/>
            <a:ext cx="6796454" cy="52555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здравоохранения Российской федерации (№ 15-2/И</a:t>
            </a:r>
            <a:r>
              <a:rPr lang="ru-RU" sz="14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/2-7455 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16.04.2025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CB3BBE-94EA-436F-7E79-BB65DBEC1DF3}"/>
              </a:ext>
            </a:extLst>
          </p:cNvPr>
          <p:cNvSpPr/>
          <p:nvPr/>
        </p:nvSpPr>
        <p:spPr>
          <a:xfrm>
            <a:off x="4000500" y="2379478"/>
            <a:ext cx="7570177" cy="431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 модель межведомственного взаимодействия с целью охраны психического здоровья детей и подростков и профилактики суицидального поведения 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для педагогов по превенции самоубийств среди обучающихся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оценки поведенческих реакций несовершеннолетнего при индивидуальной беседе 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формы проявления и характерные признаки нервно-психической неустойчивости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для педагогов о факторах суицидального риска обучающихся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суицидального,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самоповреждающего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поведения обучающихся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рискованного / опасного / экстремального поведения в онлайн и офлайн среде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FECB35-2FDA-25FF-C9FF-8CD94F68B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72FB8C-3BB3-4C36-6699-5D74FB55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33" y="1950674"/>
            <a:ext cx="3419356" cy="47474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438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81454" y="224448"/>
            <a:ext cx="10234245" cy="1325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межведомственного взаимодействия при реализации мероприятий по раннему выявлению незаконного потребления наркотических средств и психотропных веществ» 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02724" y="1853924"/>
            <a:ext cx="6796454" cy="52555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методических рекомендациях» (№ АБ-3169/07 от 28.10.2024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500" y="2379478"/>
            <a:ext cx="7570177" cy="426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межведомственного взаимодействия при реализации мероприятий по раннему выявлению незаконного потребления наркотических средств и психотропных веществ среди обучающихся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межведомственного взаимодействия</a:t>
            </a:r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межведомственного взаимодействия при                   реализации мероприятий по раннему выявлению                      незаконного потребления наркотических средств и                    психотропных веществ среди обучающихся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этап: СПТ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этап: профилактические медицинские осмотры</a:t>
            </a:r>
          </a:p>
          <a:p>
            <a:pPr marL="285750" lvl="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по итогам проведения СПТ и                                         мед. осмотров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6" y="1872447"/>
            <a:ext cx="3401460" cy="484166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742" y="3404263"/>
            <a:ext cx="2277469" cy="3241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2BBBC5-B50E-CFCF-A498-34CB6DF10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6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26577" y="494548"/>
            <a:ext cx="8971085" cy="78666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профилактике компьютерной зависимости, оценке рисков в Интернете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56" y="1723292"/>
            <a:ext cx="3192621" cy="4544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39" y="1723291"/>
            <a:ext cx="3192622" cy="4544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48" y="1723292"/>
            <a:ext cx="3199214" cy="4553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6B024E-0D00-FE38-AAD4-14869A2FF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A79E-272C-0923-2053-7BE9CA6B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9DD99F-3049-FF15-2341-35EE1379F39D}"/>
              </a:ext>
            </a:extLst>
          </p:cNvPr>
          <p:cNvSpPr txBox="1">
            <a:spLocks/>
          </p:cNvSpPr>
          <p:nvPr/>
        </p:nvSpPr>
        <p:spPr>
          <a:xfrm>
            <a:off x="1366886" y="257688"/>
            <a:ext cx="10715879" cy="109273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индивидуальной профилактической работы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отдельными категориями несовершеннолетних обучающихся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общеобразовательных организациях: деятельность социального педагога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224E76-D262-527D-F35A-7BE76110708D}"/>
              </a:ext>
            </a:extLst>
          </p:cNvPr>
          <p:cNvSpPr/>
          <p:nvPr/>
        </p:nvSpPr>
        <p:spPr>
          <a:xfrm>
            <a:off x="4458350" y="1872447"/>
            <a:ext cx="7379319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индивидуальной профилактической работы: 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педагог – классный руководитель – семья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 совета профилактики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членов психолого-педагогического консилиума общеобразовательной организации в психолого-педагогическом сопровождении отдельных категорий несовершеннолетних  </a:t>
            </a:r>
          </a:p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кейс-технологий (работа со случаем)</a:t>
            </a:r>
          </a:p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9901EE-4651-6F7C-14E5-9FB5EB2D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2624DC-C05F-F6BF-4873-E396408A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1" y="1494342"/>
            <a:ext cx="3576646" cy="510597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935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F2571-2DB1-A3F3-1630-1E0F3CEC9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904464-3EE7-93E2-EBFA-0F36681D6A61}"/>
              </a:ext>
            </a:extLst>
          </p:cNvPr>
          <p:cNvSpPr txBox="1">
            <a:spLocks/>
          </p:cNvSpPr>
          <p:nvPr/>
        </p:nvSpPr>
        <p:spPr>
          <a:xfrm>
            <a:off x="1821379" y="292032"/>
            <a:ext cx="8971085" cy="109273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взаимодействию социального педагога с родителями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3305AA4-C3CC-8F89-956B-22F12C8D25AF}"/>
              </a:ext>
            </a:extLst>
          </p:cNvPr>
          <p:cNvSpPr txBox="1">
            <a:spLocks/>
          </p:cNvSpPr>
          <p:nvPr/>
        </p:nvSpPr>
        <p:spPr>
          <a:xfrm>
            <a:off x="4378026" y="1346893"/>
            <a:ext cx="7292358" cy="52555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направлении методических материалов для социальных педагогов» (№ 07-5453 от 11.11.2024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04E6F3-1EC5-C191-7B79-33B4A577EB97}"/>
              </a:ext>
            </a:extLst>
          </p:cNvPr>
          <p:cNvSpPr/>
          <p:nvPr/>
        </p:nvSpPr>
        <p:spPr>
          <a:xfrm>
            <a:off x="4432467" y="2102935"/>
            <a:ext cx="7376922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деятельность социального педагога общеобразовательной организации, взаимодействие с родителями (законными представителями) обучающихся, просветительская работа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0DC366-1E0D-BA57-8564-A281E153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329F34-EE06-95EE-B8EC-60694D772B89}"/>
              </a:ext>
            </a:extLst>
          </p:cNvPr>
          <p:cNvSpPr txBox="1"/>
          <p:nvPr/>
        </p:nvSpPr>
        <p:spPr>
          <a:xfrm>
            <a:off x="4308049" y="3263461"/>
            <a:ext cx="54626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Приложение. Примеры родительских собраний, просветительской, тренинговой работы </a:t>
            </a:r>
          </a:p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(+ упражнения, рекомендации)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«Детская агрессивность и ее причины. Как вести себя с агрессивным ребенком» (1-4 класс)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«Психологические особенности и варианты детской агрессивности» (5-6 класс)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«Контрольная для взрослых. Агрессия: ее причины и последствия» (7-8 класс)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«Легко ли быть молодым… о подростковой агрессии» (9-11 класс)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8C9E4-CA94-8C9E-2735-BD0660445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2" y="1472844"/>
            <a:ext cx="3682973" cy="516070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33D433-00FE-A056-DA2A-30578B55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147" y="3429000"/>
            <a:ext cx="2244735" cy="32045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810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44261" y="312371"/>
            <a:ext cx="7121770" cy="86579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модели и практики профилактической работы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6061" y="1296915"/>
            <a:ext cx="6594231" cy="2764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и практики воспитательной работы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и практики профилактической работы: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медиаграмотность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 и семьей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девиантного и деструктивного поведения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поведения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суицидального поведения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2" y="1297657"/>
            <a:ext cx="4663811" cy="2763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90135" y="4061454"/>
            <a:ext cx="11820158" cy="274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образовательной среды. Профилактика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Работа службы медиации (примирения)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подростками, состоящими на профилактическом учете, вступившими в конфликт с законом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 и терроризма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 группы социального риска, находящимися в трудной жизненной ситуации (ТЖС)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развитие личностных качеств и ценностных ориентиров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педагогов, наставничество и профилактика эмоционального выгорания</a:t>
            </a:r>
          </a:p>
          <a:p>
            <a:pPr marL="285750" lvl="0" indent="-28575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гендерной идентичности и половое воспитание (в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ВИЧ/СПИД)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931209-07D4-1253-5D80-4E8830ED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94" y="894428"/>
            <a:ext cx="1979575" cy="16551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92669" y="1051420"/>
            <a:ext cx="7650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и медико-социальную помощь</a:t>
            </a:r>
            <a:r>
              <a:rPr kumimoji="0" lang="en-US" sz="2000" b="1" i="0" u="none" strike="noStrike" kern="1200" cap="none" spc="0" normalizeH="0" baseline="0" noProof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9" y="3735330"/>
            <a:ext cx="3299900" cy="248088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3194" y="3814938"/>
            <a:ext cx="4920027" cy="171560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defPPr>
              <a:defRPr/>
            </a:defPPr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ул. Линейная, 57</a:t>
            </a:r>
          </a:p>
          <a:p>
            <a:pPr>
              <a:spcAft>
                <a:spcPts val="1000"/>
              </a:spcAft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(861) 992-66-73</a:t>
            </a:r>
          </a:p>
          <a:p>
            <a:pPr>
              <a:spcAft>
                <a:spcPts val="1000"/>
              </a:spcAft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http://cdik-center.ru/  </a:t>
            </a:r>
          </a:p>
          <a:p>
            <a:pPr>
              <a:spcAft>
                <a:spcPts val="1000"/>
              </a:spcAft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ru-RU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@bk.ru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62794" t="24056" r="17253" b="41223"/>
          <a:stretch/>
        </p:blipFill>
        <p:spPr bwMode="auto">
          <a:xfrm>
            <a:off x="9398977" y="3814938"/>
            <a:ext cx="2437714" cy="2154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"/>
          </p:nvPr>
        </p:nvSpPr>
        <p:spPr>
          <a:xfrm>
            <a:off x="2215985" y="593519"/>
            <a:ext cx="9378984" cy="6020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профилактики (версия 2022)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2" y="1712486"/>
            <a:ext cx="3207091" cy="451640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912124" y="1650413"/>
            <a:ext cx="682500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дезадаптация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проблемное (отклоняющееся) поведение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нападения обучающимся на ОО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(зависимое) поведение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Рискованное поведение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2" y="138654"/>
            <a:ext cx="2665846" cy="13560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631" y="5011942"/>
            <a:ext cx="1670543" cy="1681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FC636E-7CD2-E9DB-B3CA-42F572864A10}"/>
              </a:ext>
            </a:extLst>
          </p:cNvPr>
          <p:cNvSpPr txBox="1"/>
          <p:nvPr/>
        </p:nvSpPr>
        <p:spPr>
          <a:xfrm>
            <a:off x="3912124" y="1186914"/>
            <a:ext cx="7173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Минпросвещения России от 13 декабря 2022 г. № 07-8351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60651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06C16-1414-678E-4EDD-F86EC574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4D96C-A9B1-94D4-C6BF-355F09536767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94788" y="502429"/>
            <a:ext cx="9954705" cy="6020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профилактики виктимизации детей и подростков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1.0 (2024 год)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D8C6E9-EC79-E172-DDC5-2225B08856B8}"/>
              </a:ext>
            </a:extLst>
          </p:cNvPr>
          <p:cNvSpPr/>
          <p:nvPr/>
        </p:nvSpPr>
        <p:spPr>
          <a:xfrm>
            <a:off x="904437" y="1382286"/>
            <a:ext cx="107936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для педагогов, специалистов: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сообщает о ситуации физического насилия, оставления в опасности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предполагает, что в отношении ребенка было совершено физическое насилие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ребенка обращается к специалисту и сообщает о ситуации физического насилия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является свидетелем ситуации насилия или жестокого обращения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сообщает о ситуации травли или кибертравли либо находится в такой ситуации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сообщил о случае совершенного в отношении него сексуального насилия или злоупотребления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обнаружил признаки, предполагающие возможное сексуальное насилие или злоупотребление в отношении ребенка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5066C1-4FE7-77FC-9CE6-D40EEE2A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5" y="4926242"/>
            <a:ext cx="1678593" cy="16920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43C1F7-FA88-7250-0B7B-245842006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9" y="58294"/>
            <a:ext cx="2197698" cy="1117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9BC56E-551A-3FDC-24F2-A4FC40D081A9}"/>
              </a:ext>
            </a:extLst>
          </p:cNvPr>
          <p:cNvSpPr txBox="1"/>
          <p:nvPr/>
        </p:nvSpPr>
        <p:spPr>
          <a:xfrm>
            <a:off x="914132" y="5310588"/>
            <a:ext cx="9648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иного члена семьи, когда ребенок сообщил о случае совершенного в отношении него сексуального насилия или злоупотребления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267882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E53C7-0821-408F-4870-E2D4D084A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29AE8-7231-9C5F-6DED-CC10B10A0E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2460396" y="556646"/>
            <a:ext cx="6862713" cy="6020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профилактики социальных рисков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в цифровой среде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1.0 (2025 год)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BDC01A-3682-CACF-42E2-8A217D27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6" y="0"/>
            <a:ext cx="2499356" cy="12713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41E772-77FA-5957-2594-F0B99BA45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590" y="5079621"/>
            <a:ext cx="1678594" cy="169202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869071-2A77-5211-73D2-FE576932CDB1}"/>
              </a:ext>
            </a:extLst>
          </p:cNvPr>
          <p:cNvSpPr/>
          <p:nvPr/>
        </p:nvSpPr>
        <p:spPr>
          <a:xfrm>
            <a:off x="3780148" y="1903894"/>
            <a:ext cx="75885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социально-психологической дезадаптации и психоэмоциональному напряжению у детей и подростков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киберагрессивному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киберделинквентному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кибервиктимному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кибервиктимно-делинкветному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киберсамоповреждающему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киберсуицидальному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кибераддиктивному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киберрискованному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F1337D-EA94-AED9-45CD-012995D47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538" y="0"/>
            <a:ext cx="2963462" cy="11664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EC555B-CFCF-4950-3062-6783AF9AD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7" y="1827995"/>
            <a:ext cx="3138914" cy="45100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385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DBE5-6C9E-7EF7-5992-553C2602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9AAD76-9526-9C71-34A4-391B92083E30}"/>
              </a:ext>
            </a:extLst>
          </p:cNvPr>
          <p:cNvSpPr txBox="1">
            <a:spLocks/>
          </p:cNvSpPr>
          <p:nvPr/>
        </p:nvSpPr>
        <p:spPr>
          <a:xfrm>
            <a:off x="1635369" y="224448"/>
            <a:ext cx="8971085" cy="109273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Алгоритмы деятельности педагога-психолога по оказанию психологической помощи участникам образовательных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отношений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FB19133-106D-E854-653D-A92D3F840621}"/>
              </a:ext>
            </a:extLst>
          </p:cNvPr>
          <p:cNvSpPr txBox="1">
            <a:spLocks/>
          </p:cNvSpPr>
          <p:nvPr/>
        </p:nvSpPr>
        <p:spPr>
          <a:xfrm>
            <a:off x="4378026" y="1346893"/>
            <a:ext cx="6796454" cy="52555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методических рекомендациях» (№ 07-1613 от 10.04.2025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FE3B23-C540-71C0-3750-0E97DD356B17}"/>
              </a:ext>
            </a:extLst>
          </p:cNvPr>
          <p:cNvSpPr/>
          <p:nvPr/>
        </p:nvSpPr>
        <p:spPr>
          <a:xfrm>
            <a:off x="4188312" y="1989813"/>
            <a:ext cx="7570177" cy="164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оказания экстренной и кризисной психологической помощи участникам образовательных отношений. Позволяют снизить психоэмоциональное напряжение специалиста, оказывающего помощь, и организовать целенаправленную и последовательную деятельность в сложных ситуациях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138B6F-8726-D194-483F-90277300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FA2112-0555-6A8B-AC7F-4E568D9E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3" y="1406189"/>
            <a:ext cx="3682973" cy="524237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EBEF66-91A6-FD1C-5C95-8A9D4F23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733" y="3338176"/>
            <a:ext cx="2337664" cy="328611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1941F2-D0B3-E3FB-F1B5-E53EB8CF8F8E}"/>
              </a:ext>
            </a:extLst>
          </p:cNvPr>
          <p:cNvSpPr txBox="1"/>
          <p:nvPr/>
        </p:nvSpPr>
        <p:spPr>
          <a:xfrm>
            <a:off x="4182103" y="3753655"/>
            <a:ext cx="54721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Алгоритмы действий педагога-психолога в случае выявления суицидального риска и совершения суицидальных действий обучающимся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Алгоритмы организации психолого-педагогического сопровождения участников образовательных отношений в ситуации травли в образовательной среде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действий педагога-психолога в ситуации гибели близких и родственников 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301569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15662" y="224448"/>
            <a:ext cx="8390792" cy="13255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деятельности специалистов системы образования по профилактике суицидальных попыток и суицидов несовершеннолетних на территории муниципальных образований Краснодарского края</a:t>
            </a:r>
            <a:endParaRPr lang="ru-RU" sz="24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37892" y="1549430"/>
            <a:ext cx="7684477" cy="111405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Постановления комиссии по делам несовершеннолетних и защите их прав при администрации Краснодарского края (Письмо № 204-02-07-39574/24 от 20.12.2024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образования, науки и молодежной политики Краснодарского края «О профилактике случаев суицидальных попыток и суицидов» (№ 47-01-13-20622/24 от 11.11.2024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7892" y="2590980"/>
            <a:ext cx="7570177" cy="3873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со всеми участниками образовательного процесса (первичная профилактика)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Раннее выявление обучающихся с факторами высокого риска совершения суицидальных действий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индивидуальной профилактической работы с обучающимися оказавшимся в зоне потенциального риска (вторичная профилактика)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действий специалистов системы образования сопровождения по факту суицидальной попытки (третичная профилактика)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действий специалистов системы образования сопровождения по факту завершенного суицида (третичная профилактика)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7" y="1549430"/>
            <a:ext cx="3742430" cy="495797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6C5B3-CF79-04C7-37B9-C75873D84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29949-754D-87D9-BA59-756C2501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A38BBE-AC53-8D17-5039-E30592B760B7}"/>
              </a:ext>
            </a:extLst>
          </p:cNvPr>
          <p:cNvSpPr txBox="1">
            <a:spLocks/>
          </p:cNvSpPr>
          <p:nvPr/>
        </p:nvSpPr>
        <p:spPr>
          <a:xfrm>
            <a:off x="1522248" y="158526"/>
            <a:ext cx="10556631" cy="1325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письмо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суицидального поведения несовершеннолетних в образовательных организациях: формирование позитивного мышления и ответственного поведения»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B05FDF93-586E-4C1E-A931-7FB910D29008}"/>
              </a:ext>
            </a:extLst>
          </p:cNvPr>
          <p:cNvSpPr txBox="1">
            <a:spLocks/>
          </p:cNvSpPr>
          <p:nvPr/>
        </p:nvSpPr>
        <p:spPr>
          <a:xfrm>
            <a:off x="4237889" y="1872447"/>
            <a:ext cx="7357077" cy="80690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направлении методического письма» (№ АБ-2700/07 от 24.07.2025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1D8AC3-927E-E0D7-C359-0397FE3B9BEC}"/>
              </a:ext>
            </a:extLst>
          </p:cNvPr>
          <p:cNvSpPr/>
          <p:nvPr/>
        </p:nvSpPr>
        <p:spPr>
          <a:xfrm>
            <a:off x="4131340" y="2581366"/>
            <a:ext cx="7570177" cy="314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руководителей, педагогов-психологов (психологов в сфере образования), социальных педагогов, классных руководителей и иных педагогических работников общеобразовательных и профессиональных образовательных организаций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воспитания психически здоровой, устойчивой личности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суицидального риска у детей и подростков и защитные механизмы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агрессивного,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аутоагрессивного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суицидального поведения детей: федеральные ресурсы и региональный опыт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EFC36C-6A2F-2A55-2847-FF25DF0F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449447-BEF3-DF09-03D2-071D8E36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6" y="1642613"/>
            <a:ext cx="3594701" cy="499093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669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A4902-2447-5E1D-BDA4-C4C6AB81E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4A78291-0A51-4F26-FDDA-1A01CA7C8DEE}"/>
              </a:ext>
            </a:extLst>
          </p:cNvPr>
          <p:cNvSpPr txBox="1">
            <a:spLocks/>
          </p:cNvSpPr>
          <p:nvPr/>
        </p:nvSpPr>
        <p:spPr>
          <a:xfrm>
            <a:off x="1951348" y="391868"/>
            <a:ext cx="9549352" cy="89554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Информационно-методические материалы по  вопросам отработки сведений о вероятных суицидальных рисках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12590E49-5871-D98E-D214-C0748E44DEEA}"/>
              </a:ext>
            </a:extLst>
          </p:cNvPr>
          <p:cNvSpPr txBox="1">
            <a:spLocks/>
          </p:cNvSpPr>
          <p:nvPr/>
        </p:nvSpPr>
        <p:spPr>
          <a:xfrm>
            <a:off x="4142384" y="1158446"/>
            <a:ext cx="7358316" cy="80690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направлении информационно-методических материалов» (№ 07-4037 от 11.08.2025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958BB5-E770-EBB3-4DCF-B052AB8A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59E3B-CC63-2238-6DDF-E3B9E8A3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1" y="1679284"/>
            <a:ext cx="3420946" cy="480890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6DA017-D5C0-A84C-BBC2-70570E329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37" y="2931906"/>
            <a:ext cx="2514168" cy="35342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A1C122-898A-8D26-5F3A-FF967410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100" y="1801342"/>
            <a:ext cx="2355989" cy="3388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19BEF7-0A11-99FB-A152-568B81C1C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802" y="1801343"/>
            <a:ext cx="2355989" cy="3388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133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35369" y="224448"/>
            <a:ext cx="8971085" cy="1325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«Выявление признаков нарушения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настроения и тревоги в детском и подростковом возрасте»</a:t>
            </a:r>
            <a:endParaRPr lang="ru-RU" sz="2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37891" y="1549431"/>
            <a:ext cx="7357077" cy="80690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направлении методических рекомендаций» (№ 07-5429 от 11.11.2024 г.)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7216" y="2230496"/>
            <a:ext cx="7570177" cy="434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повышению тревоги и нарушениям настроения в детском и подростковом возрасте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проявлений изменений настроения и уровня тревоги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психического развития детей в возрасте от 3 до 7 лет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психического развития детей школьного возраста (детство, отрочество)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в детских коллективах детей с эмоциональной лабильностью и высоким уровнем тревоги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диагностики и коррекции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возникновения колебаний настроения и повышенной тревоги у детей и подростков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610429"/>
            <a:ext cx="3594701" cy="49635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39CC97-4D30-927C-37FE-6A8E6A76F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85" y="0"/>
            <a:ext cx="1843264" cy="1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17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1738</TotalTime>
  <Words>1331</Words>
  <Application>Microsoft Office PowerPoint</Application>
  <DocSecurity>0</DocSecurity>
  <PresentationFormat>Широкоэкранный</PresentationFormat>
  <Paragraphs>142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Навигатор профилактики (версия 2022)</vt:lpstr>
      <vt:lpstr>Навигатор профилактики виктимизации детей и подростков  Версия 1.0 (2024 год)</vt:lpstr>
      <vt:lpstr>Навигатор профилактики социальных рисков  детства в цифровой среде  Версия 1.0 (2025 год)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Пользователь</cp:lastModifiedBy>
  <cp:revision>99</cp:revision>
  <cp:lastPrinted>2025-11-28T08:10:09Z</cp:lastPrinted>
  <dcterms:created xsi:type="dcterms:W3CDTF">2025-01-09T09:37:13Z</dcterms:created>
  <dcterms:modified xsi:type="dcterms:W3CDTF">2025-12-02T07:28:39Z</dcterms:modified>
</cp:coreProperties>
</file>