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  <p:sldId id="257" r:id="rId3"/>
    <p:sldId id="260" r:id="rId4"/>
    <p:sldId id="258" r:id="rId5"/>
    <p:sldId id="259" r:id="rId6"/>
    <p:sldId id="263" r:id="rId7"/>
    <p:sldId id="261" r:id="rId8"/>
    <p:sldId id="262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3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1F8C-5FF1-462B-8E3F-1B192EC2B47F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45966ED5-EC8F-41B4-8AAD-7E8ED935EA51}" type="slidenum">
              <a:rPr lang="ru-RU" smtClean="0"/>
              <a:t>‹#›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40699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1F8C-5FF1-462B-8E3F-1B192EC2B47F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66ED5-EC8F-41B4-8AAD-7E8ED935EA51}" type="slidenum">
              <a:rPr lang="ru-RU" smtClean="0"/>
              <a:t>‹#›</a:t>
            </a:fld>
            <a:endParaRPr lang="ru-RU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55104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1F8C-5FF1-462B-8E3F-1B192EC2B47F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66ED5-EC8F-41B4-8AAD-7E8ED935EA51}" type="slidenum">
              <a:rPr lang="ru-RU" smtClean="0"/>
              <a:t>‹#›</a:t>
            </a:fld>
            <a:endParaRPr lang="ru-RU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7949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A0C41F8C-5FF1-462B-8E3F-1B192EC2B47F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66ED5-EC8F-41B4-8AAD-7E8ED935EA51}" type="slidenum">
              <a:rPr lang="ru-RU" smtClean="0"/>
              <a:t>‹#›</a:t>
            </a:fld>
            <a:endParaRPr lang="ru-RU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1613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1F8C-5FF1-462B-8E3F-1B192EC2B47F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66ED5-EC8F-41B4-8AAD-7E8ED935EA51}" type="slidenum">
              <a:rPr lang="ru-RU" smtClean="0"/>
              <a:t>‹#›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83826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1F8C-5FF1-462B-8E3F-1B192EC2B47F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66ED5-EC8F-41B4-8AAD-7E8ED935EA51}" type="slidenum">
              <a:rPr lang="ru-RU" smtClean="0"/>
              <a:t>‹#›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00029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1F8C-5FF1-462B-8E3F-1B192EC2B47F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66ED5-EC8F-41B4-8AAD-7E8ED935EA51}" type="slidenum">
              <a:rPr lang="ru-RU" smtClean="0"/>
              <a:t>‹#›</a:t>
            </a:fld>
            <a:endParaRPr lang="ru-RU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941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1F8C-5FF1-462B-8E3F-1B192EC2B47F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66ED5-EC8F-41B4-8AAD-7E8ED935EA51}" type="slidenum">
              <a:rPr lang="ru-RU" smtClean="0"/>
              <a:t>‹#›</a:t>
            </a:fld>
            <a:endParaRPr lang="ru-RU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72798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1F8C-5FF1-462B-8E3F-1B192EC2B47F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66ED5-EC8F-41B4-8AAD-7E8ED935E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631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1F8C-5FF1-462B-8E3F-1B192EC2B47F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66ED5-EC8F-41B4-8AAD-7E8ED935EA51}" type="slidenum">
              <a:rPr lang="ru-RU" smtClean="0"/>
              <a:t>‹#›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62231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A0C41F8C-5FF1-462B-8E3F-1B192EC2B47F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45966ED5-EC8F-41B4-8AAD-7E8ED935EA51}" type="slidenum">
              <a:rPr lang="ru-RU" smtClean="0"/>
              <a:t>‹#›</a:t>
            </a:fld>
            <a:endParaRPr lang="ru-RU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1932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41F8C-5FF1-462B-8E3F-1B192EC2B47F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5966ED5-EC8F-41B4-8AAD-7E8ED935E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534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2B3FD7-FF52-AA07-91DB-181956F4B4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Выявление особых образовательных потребностей несовершеннолетних иностранных граждан</a:t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D41DF68-DD32-C31F-5CFC-AB73BDB448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8403" y="3300698"/>
            <a:ext cx="8637072" cy="2871502"/>
          </a:xfrm>
        </p:spPr>
        <p:txBody>
          <a:bodyPr>
            <a:normAutofit fontScale="85000" lnSpcReduction="10000"/>
          </a:bodyPr>
          <a:lstStyle/>
          <a:p>
            <a:r>
              <a:rPr lang="ru-RU" sz="1800" dirty="0" smtClean="0">
                <a:solidFill>
                  <a:schemeClr val="tx1"/>
                </a:solidFill>
              </a:rPr>
              <a:t>Практико-ориентированный семинар для педагогов ПМПК</a:t>
            </a:r>
          </a:p>
          <a:p>
            <a:endParaRPr lang="ru-RU" sz="1800" dirty="0" smtClean="0">
              <a:solidFill>
                <a:schemeClr val="tx1"/>
              </a:solidFill>
            </a:endParaRPr>
          </a:p>
          <a:p>
            <a:endParaRPr lang="ru-RU" dirty="0"/>
          </a:p>
          <a:p>
            <a:endParaRPr lang="ru-RU" sz="1800" dirty="0" smtClean="0">
              <a:solidFill>
                <a:schemeClr val="tx1"/>
              </a:solidFill>
            </a:endParaRPr>
          </a:p>
          <a:p>
            <a:r>
              <a:rPr lang="ru-RU" dirty="0"/>
              <a:t> </a:t>
            </a:r>
            <a:r>
              <a:rPr lang="ru-RU" sz="1800" dirty="0" smtClean="0">
                <a:solidFill>
                  <a:schemeClr val="tx1"/>
                </a:solidFill>
              </a:rPr>
              <a:t>Центр </a:t>
            </a:r>
            <a:r>
              <a:rPr lang="ru-RU" sz="1800" dirty="0">
                <a:solidFill>
                  <a:schemeClr val="tx1"/>
                </a:solidFill>
              </a:rPr>
              <a:t>диагностики и консультирования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 Краснодарского края</a:t>
            </a:r>
          </a:p>
          <a:p>
            <a:pPr algn="ctr"/>
            <a:r>
              <a:rPr lang="ru-RU" sz="1800" dirty="0">
                <a:solidFill>
                  <a:schemeClr val="tx1"/>
                </a:solidFill>
              </a:rPr>
              <a:t>Краснодар 2024г.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07304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B538CF-0DD8-BB9C-D67A-E44BBCC86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Варианты диагностических заданий (лексика, грамматика)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175271-8BE7-29AA-E544-5629C2EF3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1676468"/>
            <a:ext cx="9603275" cy="4102031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 Напиши слова в алфавитном порядке (от А до Я):</a:t>
            </a:r>
          </a:p>
          <a:p>
            <a:pPr marL="0" indent="0">
              <a:buNone/>
            </a:pPr>
            <a:r>
              <a:rPr lang="ru-RU" dirty="0"/>
              <a:t> купец, дочь, чудище, ворота, солнце, золото, корабль.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В каком слове букв больше, чем звуков: </a:t>
            </a:r>
          </a:p>
          <a:p>
            <a:pPr marL="0" indent="0">
              <a:buNone/>
            </a:pPr>
            <a:r>
              <a:rPr lang="ru-RU" dirty="0"/>
              <a:t>купец, казна, жемчуг, солнце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В каком слове верно выделена буква, обозначающая ударный гласный звук: </a:t>
            </a:r>
          </a:p>
          <a:p>
            <a:pPr marL="0" indent="0">
              <a:buNone/>
            </a:pPr>
            <a:r>
              <a:rPr lang="ru-RU" dirty="0" err="1"/>
              <a:t>бОгатый</a:t>
            </a:r>
            <a:r>
              <a:rPr lang="ru-RU" dirty="0"/>
              <a:t>, </a:t>
            </a:r>
            <a:r>
              <a:rPr lang="ru-RU" dirty="0" err="1"/>
              <a:t>венЕц</a:t>
            </a:r>
            <a:r>
              <a:rPr lang="ru-RU" dirty="0"/>
              <a:t>, </a:t>
            </a:r>
            <a:r>
              <a:rPr lang="ru-RU" dirty="0" err="1"/>
              <a:t>милАя</a:t>
            </a:r>
            <a:r>
              <a:rPr lang="ru-RU" dirty="0"/>
              <a:t>, </a:t>
            </a:r>
            <a:r>
              <a:rPr lang="ru-RU" dirty="0" err="1"/>
              <a:t>жЕлезными</a:t>
            </a:r>
            <a:endParaRPr lang="ru-RU" dirty="0"/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Выбери правильный вариант.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 Всю ночь видел он _____ сне дочерей (на, во, с, по).</a:t>
            </a:r>
          </a:p>
        </p:txBody>
      </p:sp>
    </p:spTree>
    <p:extLst>
      <p:ext uri="{BB962C8B-B14F-4D97-AF65-F5344CB8AC3E}">
        <p14:creationId xmlns:p14="http://schemas.microsoft.com/office/powerpoint/2010/main" val="1091255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5097A2C-E795-6608-73C5-12ADAA22ADC6}"/>
              </a:ext>
            </a:extLst>
          </p:cNvPr>
          <p:cNvSpPr/>
          <p:nvPr/>
        </p:nvSpPr>
        <p:spPr>
          <a:xfrm>
            <a:off x="1066800" y="1646535"/>
            <a:ext cx="10058400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 Black" panose="020B0A04020102020204" pitchFamily="34" charset="0"/>
              </a:rPr>
              <a:t>Спасибо за внимание</a:t>
            </a:r>
            <a:endParaRPr lang="ru-RU" sz="80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bg1">
                  <a:lumMod val="75000"/>
                </a:schemeClr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3010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C6A86D-3A8A-13DA-2949-FE964CDD1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YS Text"/>
              </a:rPr>
              <a:t>Дети-</a:t>
            </a:r>
            <a:r>
              <a:rPr lang="ru-RU" sz="2800" b="0" i="0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YS Text"/>
              </a:rPr>
              <a:t>инофоны</a:t>
            </a:r>
            <a:r>
              <a:rPr lang="ru-RU" sz="2800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YS Text"/>
              </a:rPr>
              <a:t> — это дети, которые вместе со своими родителями приехали в новую страну проживания.</a:t>
            </a:r>
            <a:r>
              <a:rPr lang="ru-RU" sz="1200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YS Text"/>
              </a:rPr>
              <a:t/>
            </a:r>
            <a:br>
              <a:rPr lang="ru-RU" sz="1200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YS Text"/>
              </a:rPr>
            </a:b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7C051A0-901F-9D15-1E1F-C9B01F9436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l">
              <a:buNone/>
            </a:pPr>
            <a:r>
              <a:rPr lang="ru-RU" sz="4000" dirty="0">
                <a:solidFill>
                  <a:srgbClr val="333333"/>
                </a:solidFill>
                <a:highlight>
                  <a:srgbClr val="FFFFFF"/>
                </a:highlight>
                <a:latin typeface="YS Text"/>
              </a:rPr>
              <a:t>Характерные особенности детей-</a:t>
            </a:r>
            <a:r>
              <a:rPr lang="ru-RU" sz="4000" dirty="0" err="1">
                <a:solidFill>
                  <a:srgbClr val="333333"/>
                </a:solidFill>
                <a:highlight>
                  <a:srgbClr val="FFFFFF"/>
                </a:highlight>
                <a:latin typeface="YS Text"/>
              </a:rPr>
              <a:t>инофонов</a:t>
            </a:r>
            <a:r>
              <a:rPr lang="ru-RU" sz="4000" dirty="0">
                <a:solidFill>
                  <a:srgbClr val="333333"/>
                </a:solidFill>
                <a:highlight>
                  <a:srgbClr val="FFFFFF"/>
                </a:highlight>
                <a:latin typeface="YS Text"/>
              </a:rPr>
              <a:t>:</a:t>
            </a:r>
            <a:endParaRPr lang="ru-RU" sz="4000" b="0" i="0" dirty="0">
              <a:solidFill>
                <a:srgbClr val="333333"/>
              </a:solidFill>
              <a:effectLst/>
              <a:highlight>
                <a:srgbClr val="FFFFFF"/>
              </a:highlight>
              <a:latin typeface="YS Text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4000" dirty="0">
                <a:solidFill>
                  <a:srgbClr val="333333"/>
                </a:solidFill>
                <a:highlight>
                  <a:srgbClr val="FFFFFF"/>
                </a:highlight>
                <a:latin typeface="YS Text"/>
              </a:rPr>
              <a:t>низкий уровень</a:t>
            </a:r>
            <a:r>
              <a:rPr lang="ru-RU" sz="4000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YS Text"/>
              </a:rPr>
              <a:t> владение русским языком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4000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YS Text"/>
              </a:rPr>
              <a:t>отсутствие знаний об основах русской культуры, истории, традиций и норм поведения;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4000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YS Text"/>
              </a:rPr>
              <a:t>высокий уровень тревожности;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4000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YS Text"/>
              </a:rPr>
              <a:t>низкий уровень познавательной активности.</a:t>
            </a:r>
          </a:p>
          <a:p>
            <a:pPr marL="0" indent="0">
              <a:buNone/>
            </a:pP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83531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A59D6F-21E5-A6AA-F7CD-55BAD1FC4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1" y="953324"/>
            <a:ext cx="6743730" cy="1049235"/>
          </a:xfrm>
        </p:spPr>
        <p:txBody>
          <a:bodyPr/>
          <a:lstStyle/>
          <a:p>
            <a:r>
              <a:rPr lang="ru-RU" dirty="0"/>
              <a:t>Основные направления</a:t>
            </a:r>
            <a:br>
              <a:rPr lang="ru-RU" dirty="0"/>
            </a:br>
            <a:r>
              <a:rPr lang="ru-RU" dirty="0"/>
              <a:t> диагностики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47B19D-E78D-4019-827A-DDF9AFC300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ru-RU" dirty="0"/>
              <a:t>. </a:t>
            </a:r>
            <a:r>
              <a:rPr lang="en-US" dirty="0"/>
              <a:t> </a:t>
            </a:r>
            <a:r>
              <a:rPr lang="ru-RU" dirty="0"/>
              <a:t>Понимание русской речи </a:t>
            </a:r>
          </a:p>
          <a:p>
            <a:pPr marL="0" indent="0">
              <a:buNone/>
            </a:pPr>
            <a:r>
              <a:rPr lang="ru-RU" dirty="0"/>
              <a:t>( Уровни: бытовой, начальный, базовый, углубленный)</a:t>
            </a:r>
          </a:p>
          <a:p>
            <a:r>
              <a:rPr lang="en-US" dirty="0"/>
              <a:t>II</a:t>
            </a:r>
            <a:r>
              <a:rPr lang="ru-RU" dirty="0"/>
              <a:t>. </a:t>
            </a:r>
            <a:r>
              <a:rPr lang="ru-RU" dirty="0" smtClean="0"/>
              <a:t>Навык употребления</a:t>
            </a:r>
            <a:r>
              <a:rPr lang="ru-RU" dirty="0" smtClean="0"/>
              <a:t> </a:t>
            </a:r>
            <a:r>
              <a:rPr lang="ru-RU" dirty="0"/>
              <a:t>русской речи </a:t>
            </a:r>
          </a:p>
          <a:p>
            <a:pPr marL="0" indent="0">
              <a:buNone/>
            </a:pPr>
            <a:r>
              <a:rPr lang="ru-RU" dirty="0"/>
              <a:t>( Чтение, письмо, монолог, диалог) 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0687CB88-DD79-4626-8656-E892ABA607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039532"/>
              </p:ext>
            </p:extLst>
          </p:nvPr>
        </p:nvGraphicFramePr>
        <p:xfrm>
          <a:off x="8267699" y="978725"/>
          <a:ext cx="3619500" cy="2104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6500">
                  <a:extLst>
                    <a:ext uri="{9D8B030D-6E8A-4147-A177-3AD203B41FA5}">
                      <a16:colId xmlns:a16="http://schemas.microsoft.com/office/drawing/2014/main" val="2274754742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1684356264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1610697727"/>
                    </a:ext>
                  </a:extLst>
                </a:gridCol>
              </a:tblGrid>
              <a:tr h="57969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Понимает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Не </a:t>
                      </a:r>
                      <a:r>
                        <a:rPr lang="ru-RU" sz="1400" dirty="0" smtClean="0"/>
                        <a:t>понимает/частично понимает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9490395"/>
                  </a:ext>
                </a:extLst>
              </a:tr>
              <a:tr h="579692">
                <a:tc>
                  <a:txBody>
                    <a:bodyPr/>
                    <a:lstStyle/>
                    <a:p>
                      <a:r>
                        <a:rPr lang="ru-RU" sz="1600" b="1" dirty="0"/>
                        <a:t>Говорит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393664"/>
                  </a:ext>
                </a:extLst>
              </a:tr>
              <a:tr h="579692">
                <a:tc>
                  <a:txBody>
                    <a:bodyPr/>
                    <a:lstStyle/>
                    <a:p>
                      <a:r>
                        <a:rPr lang="ru-RU" sz="1600" b="1" dirty="0"/>
                        <a:t>Не говорит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692789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CD16DD93-EB92-BF44-22C5-D9AABEDAE2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373268"/>
              </p:ext>
            </p:extLst>
          </p:nvPr>
        </p:nvGraphicFramePr>
        <p:xfrm>
          <a:off x="6705630" y="3631223"/>
          <a:ext cx="3516894" cy="2952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2298">
                  <a:extLst>
                    <a:ext uri="{9D8B030D-6E8A-4147-A177-3AD203B41FA5}">
                      <a16:colId xmlns:a16="http://schemas.microsoft.com/office/drawing/2014/main" val="3918473056"/>
                    </a:ext>
                  </a:extLst>
                </a:gridCol>
                <a:gridCol w="1172298">
                  <a:extLst>
                    <a:ext uri="{9D8B030D-6E8A-4147-A177-3AD203B41FA5}">
                      <a16:colId xmlns:a16="http://schemas.microsoft.com/office/drawing/2014/main" val="3951881183"/>
                    </a:ext>
                  </a:extLst>
                </a:gridCol>
                <a:gridCol w="1172298">
                  <a:extLst>
                    <a:ext uri="{9D8B030D-6E8A-4147-A177-3AD203B41FA5}">
                      <a16:colId xmlns:a16="http://schemas.microsoft.com/office/drawing/2014/main" val="1092818684"/>
                    </a:ext>
                  </a:extLst>
                </a:gridCol>
              </a:tblGrid>
              <a:tr h="55579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Понимает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Не </a:t>
                      </a:r>
                      <a:r>
                        <a:rPr lang="ru-RU" sz="1400" dirty="0" smtClean="0"/>
                        <a:t>понимает/ частично понимает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1485194"/>
                  </a:ext>
                </a:extLst>
              </a:tr>
              <a:tr h="819071">
                <a:tc>
                  <a:txBody>
                    <a:bodyPr/>
                    <a:lstStyle/>
                    <a:p>
                      <a:r>
                        <a:rPr lang="ru-RU" dirty="0"/>
                        <a:t>Читает/</a:t>
                      </a:r>
                    </a:p>
                    <a:p>
                      <a:r>
                        <a:rPr lang="ru-RU" dirty="0"/>
                        <a:t>пишет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9739565"/>
                  </a:ext>
                </a:extLst>
              </a:tr>
              <a:tr h="1063533">
                <a:tc>
                  <a:txBody>
                    <a:bodyPr/>
                    <a:lstStyle/>
                    <a:p>
                      <a:r>
                        <a:rPr lang="ru-RU" dirty="0"/>
                        <a:t>Не читает/ не пишет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62228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0508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692FA8-627A-2467-0EF0-E8E794C32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/>
              <a:t>Входная диагностика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561A9E7B-9D12-F64A-105D-3BE523C902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500" y="1727200"/>
            <a:ext cx="7200900" cy="4819772"/>
          </a:xfrm>
        </p:spPr>
      </p:pic>
    </p:spTree>
    <p:extLst>
      <p:ext uri="{BB962C8B-B14F-4D97-AF65-F5344CB8AC3E}">
        <p14:creationId xmlns:p14="http://schemas.microsoft.com/office/powerpoint/2010/main" val="2242032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12EACB-4204-0E90-2B0B-3FF17787D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438331"/>
          </a:xfrm>
        </p:spPr>
        <p:txBody>
          <a:bodyPr>
            <a:normAutofit/>
          </a:bodyPr>
          <a:lstStyle/>
          <a:p>
            <a:r>
              <a:rPr lang="ru-RU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Результаты оцениваются по следующей шкале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BB19550-0942-366B-0377-322224897A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829986"/>
            <a:ext cx="9603275" cy="407469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6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     баллов – ребенок молчит или отвечает на родном языке.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6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    балл – ребенок говорит 2–3 слова, делает в них ошибки, нарушающие коммуникацию.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6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    балла – ребенок только перечисляет предметы, изображенные на картинке, на вопросы отвечает либо односложно (например, на вопрос: «Что делает девочка?», ответ: «Сидит»), либо молчит, либо отвечает на своем языке.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6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    балла – ребенок составляет 2–3 простых предложения, включающие только существительные и глаголы, возможны предложения, не связанные между собой.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6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    балла – ребенок составляет 4–5 </a:t>
            </a:r>
            <a:r>
              <a:rPr lang="ru-RU" sz="6400" kern="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предложений (предложения </a:t>
            </a:r>
            <a:r>
              <a:rPr lang="ru-RU" sz="6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могут описывать </a:t>
            </a:r>
            <a:r>
              <a:rPr lang="ru-RU" sz="6400" kern="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события изображенные и  </a:t>
            </a:r>
            <a:r>
              <a:rPr lang="ru-RU" sz="6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 изображенные на </a:t>
            </a:r>
            <a:r>
              <a:rPr lang="ru-RU" sz="6400" kern="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картинке)</a:t>
            </a:r>
            <a:r>
              <a:rPr lang="ru-RU" sz="6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6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    баллов – ребенок составляет развернутый рассказ, может составить диалог между героями, изображенными на картинке, описать их чувства, эмоции.</a:t>
            </a:r>
          </a:p>
          <a:p>
            <a:endParaRPr lang="ru-RU" dirty="0"/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C8F41901-3F1A-870C-F709-F34D84CF5BD4}"/>
              </a:ext>
            </a:extLst>
          </p:cNvPr>
          <p:cNvCxnSpPr/>
          <p:nvPr/>
        </p:nvCxnSpPr>
        <p:spPr>
          <a:xfrm>
            <a:off x="1458455" y="4149969"/>
            <a:ext cx="8547191" cy="0"/>
          </a:xfrm>
          <a:prstGeom prst="line">
            <a:avLst/>
          </a:prstGeom>
          <a:ln w="47625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8658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379A79-7F77-E390-A354-3C05754C4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Основные этапы диагностики понимания речи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67CF61-7F54-17C2-554D-13B86264A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Говорение </a:t>
            </a:r>
          </a:p>
          <a:p>
            <a:r>
              <a:rPr lang="ru-RU" dirty="0"/>
              <a:t>2. Аудирование </a:t>
            </a:r>
          </a:p>
          <a:p>
            <a:r>
              <a:rPr lang="ru-RU" dirty="0"/>
              <a:t>3. Чтение </a:t>
            </a:r>
          </a:p>
          <a:p>
            <a:r>
              <a:rPr lang="ru-RU" dirty="0"/>
              <a:t>4. Письмо</a:t>
            </a:r>
          </a:p>
          <a:p>
            <a:r>
              <a:rPr lang="ru-RU" dirty="0"/>
              <a:t>5. Лексика, грамматика</a:t>
            </a:r>
          </a:p>
        </p:txBody>
      </p:sp>
    </p:spTree>
    <p:extLst>
      <p:ext uri="{BB962C8B-B14F-4D97-AF65-F5344CB8AC3E}">
        <p14:creationId xmlns:p14="http://schemas.microsoft.com/office/powerpoint/2010/main" val="3175967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F9D4C20-1CDA-441F-D74E-C4089EA95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469" y="838200"/>
            <a:ext cx="4051331" cy="5689600"/>
          </a:xfrm>
        </p:spPr>
        <p:txBody>
          <a:bodyPr>
            <a:normAutofit fontScale="25000" lnSpcReduction="20000"/>
          </a:bodyPr>
          <a:lstStyle/>
          <a:p>
            <a:r>
              <a:rPr lang="ru-RU" sz="5600" dirty="0"/>
              <a:t>Как тебя зовут?</a:t>
            </a:r>
          </a:p>
          <a:p>
            <a:r>
              <a:rPr lang="ru-RU" sz="5600" dirty="0"/>
              <a:t>Сколько тебе лет?</a:t>
            </a:r>
          </a:p>
          <a:p>
            <a:r>
              <a:rPr lang="ru-RU" sz="5600" dirty="0"/>
              <a:t>Откуда ты приехал(а)?</a:t>
            </a:r>
          </a:p>
          <a:p>
            <a:r>
              <a:rPr lang="ru-RU" sz="5600" dirty="0"/>
              <a:t>Как зовут твою маму?</a:t>
            </a:r>
          </a:p>
          <a:p>
            <a:r>
              <a:rPr lang="ru-RU" sz="5600" dirty="0"/>
              <a:t>Как зовут твоего папу?</a:t>
            </a:r>
          </a:p>
          <a:p>
            <a:r>
              <a:rPr lang="ru-RU" sz="5600" dirty="0"/>
              <a:t>У тебя есть братья или сёстры?</a:t>
            </a:r>
          </a:p>
          <a:p>
            <a:r>
              <a:rPr lang="ru-RU" sz="5600" dirty="0"/>
              <a:t>Какой твой родной язык?</a:t>
            </a:r>
          </a:p>
          <a:p>
            <a:r>
              <a:rPr lang="ru-RU" sz="5600" dirty="0"/>
              <a:t>У тебя есть друг или подруга?</a:t>
            </a:r>
          </a:p>
          <a:p>
            <a:r>
              <a:rPr lang="ru-RU" sz="5600" dirty="0"/>
              <a:t>Как его (её) зовут?</a:t>
            </a:r>
          </a:p>
          <a:p>
            <a:r>
              <a:rPr lang="ru-RU" sz="5600" dirty="0"/>
              <a:t>Сколько ему (ей) лет?</a:t>
            </a:r>
          </a:p>
          <a:p>
            <a:r>
              <a:rPr lang="ru-RU" sz="5600" dirty="0"/>
              <a:t>В каком городе он (она) живёт?</a:t>
            </a:r>
          </a:p>
          <a:p>
            <a:r>
              <a:rPr lang="ru-RU" sz="5600" dirty="0"/>
              <a:t>Что ты любишь делать в свободное</a:t>
            </a:r>
          </a:p>
          <a:p>
            <a:r>
              <a:rPr lang="ru-RU" sz="5600" dirty="0"/>
              <a:t>время? Почему?</a:t>
            </a:r>
          </a:p>
          <a:p>
            <a:r>
              <a:rPr lang="ru-RU" sz="5600" dirty="0"/>
              <a:t>В какие игры любишь играть вместе  с друзьями?</a:t>
            </a:r>
          </a:p>
          <a:p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378E92-A6C1-4CEE-0E48-97D8DF13671D}"/>
              </a:ext>
            </a:extLst>
          </p:cNvPr>
          <p:cNvSpPr txBox="1"/>
          <p:nvPr/>
        </p:nvSpPr>
        <p:spPr>
          <a:xfrm>
            <a:off x="6011984" y="838200"/>
            <a:ext cx="5232432" cy="52220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400" dirty="0"/>
              <a:t>Как тебя зовут?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Сколько тебе лет?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Когда ты приехал(а) в Россию?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Откуда ты приехал(а)?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У вас большая семья?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У тебя есть брат или сестра?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Вы ходите вместе гулять?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Какие виды транспорта ты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знаешь?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На чем тебе больше всего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нравится ездить?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Ты летал(а) на самолете?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Ты умеешь кататься на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велосипеде? А на самокате?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Ты любишь ходить пешком?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Ты знаешь, как правильно переходить улицу?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8378DB-FD29-0B27-40F5-F16D840A27DD}"/>
              </a:ext>
            </a:extLst>
          </p:cNvPr>
          <p:cNvSpPr txBox="1"/>
          <p:nvPr/>
        </p:nvSpPr>
        <p:spPr>
          <a:xfrm>
            <a:off x="3508375" y="145534"/>
            <a:ext cx="61023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/>
              <a:t>Варианты диагностических заданий (</a:t>
            </a:r>
            <a:r>
              <a:rPr lang="ru-RU" sz="1800" dirty="0" smtClean="0"/>
              <a:t>говорение</a:t>
            </a:r>
            <a:r>
              <a:rPr lang="ru-RU" sz="1800" dirty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8055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2C788E0-16A9-7BDC-BCEB-D8CEB19999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4070" y="927100"/>
            <a:ext cx="4305331" cy="5003800"/>
          </a:xfrm>
        </p:spPr>
        <p:txBody>
          <a:bodyPr>
            <a:noAutofit/>
          </a:bodyPr>
          <a:lstStyle/>
          <a:p>
            <a:r>
              <a:rPr lang="ru-RU" sz="1400" dirty="0"/>
              <a:t> Как называется город, в</a:t>
            </a:r>
          </a:p>
          <a:p>
            <a:r>
              <a:rPr lang="ru-RU" sz="1400" dirty="0"/>
              <a:t>котором ты живёшь?</a:t>
            </a:r>
          </a:p>
          <a:p>
            <a:r>
              <a:rPr lang="ru-RU" sz="1400" dirty="0"/>
              <a:t>Как называется твой</a:t>
            </a:r>
          </a:p>
          <a:p>
            <a:r>
              <a:rPr lang="ru-RU" sz="1400" dirty="0"/>
              <a:t>родной город?</a:t>
            </a:r>
          </a:p>
          <a:p>
            <a:r>
              <a:rPr lang="ru-RU" sz="1400" dirty="0"/>
              <a:t> Какой это город (</a:t>
            </a:r>
            <a:r>
              <a:rPr lang="ru-RU" sz="1400" dirty="0" smtClean="0"/>
              <a:t>большой или </a:t>
            </a:r>
            <a:r>
              <a:rPr lang="ru-RU" sz="1400" dirty="0"/>
              <a:t>маленький и др.)?</a:t>
            </a:r>
          </a:p>
          <a:p>
            <a:r>
              <a:rPr lang="ru-RU" sz="1400" dirty="0"/>
              <a:t> Сколько человек живёт </a:t>
            </a:r>
            <a:r>
              <a:rPr lang="ru-RU" sz="1400" dirty="0" smtClean="0"/>
              <a:t>в твоём </a:t>
            </a:r>
            <a:r>
              <a:rPr lang="ru-RU" sz="1400" dirty="0"/>
              <a:t>городе?</a:t>
            </a:r>
          </a:p>
          <a:p>
            <a:r>
              <a:rPr lang="ru-RU" sz="1400" dirty="0"/>
              <a:t> </a:t>
            </a:r>
            <a:r>
              <a:rPr lang="ru-RU" sz="1400" dirty="0" smtClean="0"/>
              <a:t>Какие достопримечательности</a:t>
            </a:r>
            <a:endParaRPr lang="ru-RU" sz="1400" dirty="0"/>
          </a:p>
          <a:p>
            <a:pPr marL="0" indent="0">
              <a:buNone/>
            </a:pPr>
            <a:r>
              <a:rPr lang="ru-RU" sz="1400" dirty="0" smtClean="0"/>
              <a:t>      есть </a:t>
            </a:r>
            <a:r>
              <a:rPr lang="ru-RU" sz="1400" dirty="0"/>
              <a:t>в твоём городе?</a:t>
            </a:r>
          </a:p>
          <a:p>
            <a:r>
              <a:rPr lang="ru-RU" sz="1400" dirty="0"/>
              <a:t> Какие места в городе </a:t>
            </a:r>
            <a:r>
              <a:rPr lang="ru-RU" sz="1400" dirty="0" smtClean="0"/>
              <a:t>твои любимые</a:t>
            </a:r>
            <a:r>
              <a:rPr lang="ru-RU" sz="1400" dirty="0"/>
              <a:t>? Почему?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1D1715-837E-820C-E24B-6097CF9B32DA}"/>
              </a:ext>
            </a:extLst>
          </p:cNvPr>
          <p:cNvSpPr txBox="1"/>
          <p:nvPr/>
        </p:nvSpPr>
        <p:spPr>
          <a:xfrm>
            <a:off x="6502399" y="800100"/>
            <a:ext cx="4806951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400" dirty="0"/>
              <a:t>Как тебя зовут?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 Как твоё отчество? Как твоя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фамилия?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 Где ты живёшь? Твой адрес??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 Назови номер твоего мобильного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телефона.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Назови адрес твоей электронной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почты.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 Где ты учишься? В какой школе?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 В каком классе ты учишься?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 Кто твои родители? Сколько им лет? Кто они по профессии?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 Чем ты занимаешься в свободное время?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 Есть ли у тебя хобби?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 </a:t>
            </a:r>
            <a:r>
              <a:rPr lang="ru-RU" sz="1400" dirty="0" smtClean="0"/>
              <a:t>Какие </a:t>
            </a:r>
            <a:r>
              <a:rPr lang="ru-RU" sz="1400" dirty="0"/>
              <a:t>иностранные языки ты знаешь?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Как долго ты изучаешь русский язык?</a:t>
            </a:r>
          </a:p>
          <a:p>
            <a:endParaRPr lang="ru-RU" sz="1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56D4EB-E15B-4073-4BFE-F64796DCC4DE}"/>
              </a:ext>
            </a:extLst>
          </p:cNvPr>
          <p:cNvSpPr txBox="1"/>
          <p:nvPr/>
        </p:nvSpPr>
        <p:spPr>
          <a:xfrm>
            <a:off x="3206735" y="210145"/>
            <a:ext cx="61023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/>
              <a:t>Варианты диагностических заданий (говорение)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8470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1EB902-9A25-5D6F-8745-1CCD45230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0846" y="867037"/>
            <a:ext cx="9603275" cy="1049235"/>
          </a:xfrm>
        </p:spPr>
        <p:txBody>
          <a:bodyPr>
            <a:normAutofit/>
          </a:bodyPr>
          <a:lstStyle/>
          <a:p>
            <a:r>
              <a:rPr lang="ru-RU" sz="2000" dirty="0"/>
              <a:t>Варианты диагностических заданий (аудирование)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E6139D-7971-D8D8-B251-8C89FDAC7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2235200"/>
            <a:ext cx="9804429" cy="3231145"/>
          </a:xfrm>
        </p:spPr>
        <p:txBody>
          <a:bodyPr>
            <a:normAutofit/>
          </a:bodyPr>
          <a:lstStyle/>
          <a:p>
            <a:r>
              <a:rPr lang="ru-RU" sz="1800" dirty="0"/>
              <a:t>Послушай рассказ «Чья собака?» </a:t>
            </a:r>
            <a:br>
              <a:rPr lang="ru-RU" sz="1800" dirty="0"/>
            </a:br>
            <a:r>
              <a:rPr lang="ru-RU" sz="1800" dirty="0"/>
              <a:t>Запомни, о чём спорили мальчики и что произошло в лесу.</a:t>
            </a:r>
            <a:endParaRPr lang="ru-RU" sz="1900" dirty="0"/>
          </a:p>
          <a:p>
            <a:r>
              <a:rPr lang="ru-RU" dirty="0"/>
              <a:t>1. Кого друзья нашли на улице?</a:t>
            </a:r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2. Сколько собак выбежало из леса?</a:t>
            </a:r>
          </a:p>
          <a:p>
            <a:pPr marL="0" indent="0">
              <a:buNone/>
            </a:pPr>
            <a:r>
              <a:rPr lang="ru-RU" dirty="0"/>
              <a:t>                  1      2       3</a:t>
            </a:r>
          </a:p>
        </p:txBody>
      </p:sp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ED74DB4D-8D66-B77E-1367-2F85602C53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2275" y="3495167"/>
            <a:ext cx="1146953" cy="812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icture background">
            <a:extLst>
              <a:ext uri="{FF2B5EF4-FFF2-40B4-BE49-F238E27FC236}">
                <a16:creationId xmlns:a16="http://schemas.microsoft.com/office/drawing/2014/main" id="{C9CBB258-563E-785B-DADD-34F09FE688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7133" y="3450718"/>
            <a:ext cx="819880" cy="90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3844900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Галерея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208</TotalTime>
  <Words>571</Words>
  <Application>Microsoft Office PowerPoint</Application>
  <PresentationFormat>Широкоэкранный</PresentationFormat>
  <Paragraphs>114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Arial Black</vt:lpstr>
      <vt:lpstr>Calibri</vt:lpstr>
      <vt:lpstr>Century Gothic</vt:lpstr>
      <vt:lpstr>Times New Roman</vt:lpstr>
      <vt:lpstr>Wingdings</vt:lpstr>
      <vt:lpstr>YS Text</vt:lpstr>
      <vt:lpstr>Галерея</vt:lpstr>
      <vt:lpstr>Выявление особых образовательных потребностей несовершеннолетних иностранных граждан </vt:lpstr>
      <vt:lpstr>Дети-инофоны — это дети, которые вместе со своими родителями приехали в новую страну проживания. </vt:lpstr>
      <vt:lpstr>Основные направления  диагностики</vt:lpstr>
      <vt:lpstr>Входная диагностика</vt:lpstr>
      <vt:lpstr>Результаты оцениваются по следующей шкале</vt:lpstr>
      <vt:lpstr>Основные этапы диагностики понимания речи</vt:lpstr>
      <vt:lpstr>Презентация PowerPoint</vt:lpstr>
      <vt:lpstr>Презентация PowerPoint</vt:lpstr>
      <vt:lpstr>Варианты диагностических заданий (аудирование) </vt:lpstr>
      <vt:lpstr>Варианты диагностических заданий (лексика, грамматика)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Выявление особых образовательных потребностей несовершеннолетних иностранных граждан </dc:title>
  <dc:creator>Валентина Алексеевна Сорока</dc:creator>
  <cp:lastModifiedBy>Пользователь</cp:lastModifiedBy>
  <cp:revision>4</cp:revision>
  <dcterms:created xsi:type="dcterms:W3CDTF">2024-06-09T19:22:38Z</dcterms:created>
  <dcterms:modified xsi:type="dcterms:W3CDTF">2024-06-10T07:49:05Z</dcterms:modified>
</cp:coreProperties>
</file>