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notesMasterIdLst>
    <p:notesMasterId r:id="rId14"/>
  </p:notesMasterIdLst>
  <p:sldIdLst>
    <p:sldId id="268" r:id="rId3"/>
    <p:sldId id="267" r:id="rId4"/>
    <p:sldId id="270" r:id="rId5"/>
    <p:sldId id="271" r:id="rId6"/>
    <p:sldId id="273" r:id="rId7"/>
    <p:sldId id="274" r:id="rId8"/>
    <p:sldId id="272" r:id="rId9"/>
    <p:sldId id="275" r:id="rId10"/>
    <p:sldId id="276" r:id="rId11"/>
    <p:sldId id="277" r:id="rId12"/>
    <p:sldId id="269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28D64-26A9-442F-A24E-3EF5D9FD9A0B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B665-12D9-425D-8BAA-2422E5F20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1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B665-12D9-425D-8BAA-2422E5F2067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1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0ED3FF99-7D3A-45BD-A439-1C917CF3FEA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85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5DAF45E-1ED2-4533-A3E7-628F71F9405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02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/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09.01.2025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B6951CB-6D39-4E0B-AD11-2E9E0DD43D0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79257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tihoretsky.filial@yandex.ru" TargetMode="External"/><Relationship Id="rId3" Type="http://schemas.openxmlformats.org/officeDocument/2006/relationships/hyperlink" Target="mailto:pmpktuapcdik@yandex.ru" TargetMode="External"/><Relationship Id="rId7" Type="http://schemas.openxmlformats.org/officeDocument/2006/relationships/hyperlink" Target="mailto:diagn_scherbin@mail.ru" TargetMode="External"/><Relationship Id="rId2" Type="http://schemas.openxmlformats.org/officeDocument/2006/relationships/hyperlink" Target="mailto:pms-sochi@yandex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timpmss@mail.ru" TargetMode="External"/><Relationship Id="rId5" Type="http://schemas.openxmlformats.org/officeDocument/2006/relationships/hyperlink" Target="mailto:uspenskiifilial@yandex.ru" TargetMode="External"/><Relationship Id="rId4" Type="http://schemas.openxmlformats.org/officeDocument/2006/relationships/hyperlink" Target="mailto:pmpktbl@gmai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dik-center.ru/about/zapis-na-prie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diagn.pmpk@bk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armavir_filial@mail.ru" TargetMode="External"/><Relationship Id="rId3" Type="http://schemas.openxmlformats.org/officeDocument/2006/relationships/hyperlink" Target="mailto:Selihova07@yandex.ru" TargetMode="External"/><Relationship Id="rId7" Type="http://schemas.openxmlformats.org/officeDocument/2006/relationships/hyperlink" Target="mailto:lfpmpk2025bru@mail.ru" TargetMode="External"/><Relationship Id="rId2" Type="http://schemas.openxmlformats.org/officeDocument/2006/relationships/hyperlink" Target="mailto:anapa_cdik@mail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kd.apsh@yandex.ru" TargetMode="External"/><Relationship Id="rId5" Type="http://schemas.openxmlformats.org/officeDocument/2006/relationships/hyperlink" Target="mailto:belpmpk@mail.ru" TargetMode="External"/><Relationship Id="rId4" Type="http://schemas.openxmlformats.org/officeDocument/2006/relationships/hyperlink" Target="mailto:abinskpmpk@mail.ru" TargetMode="External"/><Relationship Id="rId9" Type="http://schemas.openxmlformats.org/officeDocument/2006/relationships/hyperlink" Target="mailto:gelenpmpk@mail.ru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diagnkr@yandex.ru" TargetMode="External"/><Relationship Id="rId3" Type="http://schemas.openxmlformats.org/officeDocument/2006/relationships/hyperlink" Target="mailto:mokr.gbucdik@gmail.com" TargetMode="External"/><Relationship Id="rId7" Type="http://schemas.openxmlformats.org/officeDocument/2006/relationships/hyperlink" Target="mailto:pmpk.kril@yandex.ru" TargetMode="External"/><Relationship Id="rId2" Type="http://schemas.openxmlformats.org/officeDocument/2006/relationships/hyperlink" Target="mailto:pmpk.gk@yandex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ppms.yeisk@mail.ru" TargetMode="External"/><Relationship Id="rId5" Type="http://schemas.openxmlformats.org/officeDocument/2006/relationships/hyperlink" Target="mailto:cdik.kan@mail.ru" TargetMode="External"/><Relationship Id="rId4" Type="http://schemas.openxmlformats.org/officeDocument/2006/relationships/hyperlink" Target="mailto:dinskoy_filialcdik@mail.ru" TargetMode="External"/><Relationship Id="rId9" Type="http://schemas.openxmlformats.org/officeDocument/2006/relationships/hyperlink" Target="mailto:kurganinsk_filial@mail.r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diagn_nvrsk@bk.ru" TargetMode="External"/><Relationship Id="rId3" Type="http://schemas.openxmlformats.org/officeDocument/2006/relationships/hyperlink" Target="mailto:novopokrovskiyfilial@yandex.ru" TargetMode="External"/><Relationship Id="rId7" Type="http://schemas.openxmlformats.org/officeDocument/2006/relationships/hyperlink" Target="mailto:tpmpk-starominskaya@yandex.ru" TargetMode="External"/><Relationship Id="rId2" Type="http://schemas.openxmlformats.org/officeDocument/2006/relationships/hyperlink" Target="mailto:fkppms@mail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pmpklen94@gmail.com" TargetMode="External"/><Relationship Id="rId5" Type="http://schemas.openxmlformats.org/officeDocument/2006/relationships/hyperlink" Target="https://e.mail.ru/compose?To=pmpk.prim@yandex.ru" TargetMode="External"/><Relationship Id="rId4" Type="http://schemas.openxmlformats.org/officeDocument/2006/relationships/hyperlink" Target="mailto:labinsk.filial@bk.ru" TargetMode="External"/><Relationship Id="rId9" Type="http://schemas.openxmlformats.org/officeDocument/2006/relationships/hyperlink" Target="mailto:tsdk.slavyansk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123"/>
          <p:cNvSpPr/>
          <p:nvPr/>
        </p:nvSpPr>
        <p:spPr>
          <a:xfrm>
            <a:off x="702000" y="6091560"/>
            <a:ext cx="1870200" cy="577080"/>
          </a:xfrm>
          <a:prstGeom prst="ellipse">
            <a:avLst/>
          </a:prstGeom>
          <a:solidFill>
            <a:srgbClr val="2D427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07053" y="2477008"/>
            <a:ext cx="8965800" cy="192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3600" b="1" dirty="0" smtClean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«Прохождение психолого-медико-педагогической комиссии (ПМПК). Основания для прохождения комиссии, необходимая документация»</a:t>
            </a:r>
            <a:r>
              <a:rPr lang="ru-RU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Picture 129"/>
          <p:cNvPicPr/>
          <p:nvPr/>
        </p:nvPicPr>
        <p:blipFill>
          <a:blip r:embed="rId3"/>
          <a:stretch/>
        </p:blipFill>
        <p:spPr>
          <a:xfrm>
            <a:off x="575539" y="633870"/>
            <a:ext cx="935101" cy="888300"/>
          </a:xfrm>
          <a:prstGeom prst="rect">
            <a:avLst/>
          </a:prstGeom>
          <a:ln w="0">
            <a:noFill/>
          </a:ln>
        </p:spPr>
      </p:pic>
      <p:sp>
        <p:nvSpPr>
          <p:cNvPr id="101" name="Shape 130"/>
          <p:cNvSpPr/>
          <p:nvPr/>
        </p:nvSpPr>
        <p:spPr>
          <a:xfrm>
            <a:off x="876960" y="5967000"/>
            <a:ext cx="152244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</a:rPr>
              <a:t>2026</a:t>
            </a:r>
            <a:endParaRPr kumimoji="0" lang="ru-RU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A4892B-E2BF-4275-C3BE-8EC7C306A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101" y="602819"/>
            <a:ext cx="1592578" cy="164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52930"/>
              </p:ext>
            </p:extLst>
          </p:nvPr>
        </p:nvGraphicFramePr>
        <p:xfrm>
          <a:off x="1266091" y="87923"/>
          <a:ext cx="9970478" cy="666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39">
                  <a:extLst>
                    <a:ext uri="{9D8B030D-6E8A-4147-A177-3AD203B41FA5}">
                      <a16:colId xmlns:a16="http://schemas.microsoft.com/office/drawing/2014/main" val="1267795368"/>
                    </a:ext>
                  </a:extLst>
                </a:gridCol>
                <a:gridCol w="4985239">
                  <a:extLst>
                    <a:ext uri="{9D8B030D-6E8A-4147-A177-3AD203B41FA5}">
                      <a16:colId xmlns:a16="http://schemas.microsoft.com/office/drawing/2014/main" val="1323272597"/>
                    </a:ext>
                  </a:extLst>
                </a:gridCol>
              </a:tblGrid>
              <a:tr h="1509336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Сочинский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г. Сочи, ул. Пластунская, №82-а, 2 этаж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 8 (862) 296-51-81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pms-sochi@yandex.ru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8.30 до 17.00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Туапсинский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г. Туапсе, ул.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Армавирская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д.6 Б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7 995 -754-66-81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pmpktuapcdik@yandex.ru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8.00 до 17.00, перерыв 12.00 до 13.00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3384"/>
                  </a:ext>
                </a:extLst>
              </a:tr>
              <a:tr h="1509336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Тбилисский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Краснодарский край, станица Тбилисская, улица Коммунальная, 13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8(916 07)7-17-90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pmpktbl@gmail.com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8.00 до 16.00, перерыв 12.00 до 13.00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Успенский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Успенский район, с. Успенское, ул. Ленина, 102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(988 52) 5-59-57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uspenskiifilial@yandex.ru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8.00 до 17.00, перерыв 12.00 до 13.00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15550"/>
                  </a:ext>
                </a:extLst>
              </a:tr>
              <a:tr h="1773115">
                <a:tc>
                  <a:txBody>
                    <a:bodyPr/>
                    <a:lstStyle/>
                    <a:p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Тимашевский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г. Тимашевск, ул. Пролетарская, д. 125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(861 30) 9-90-32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timpmss@mail.ru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8.30 до 17.00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Щербиновский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Щербиновский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район, станица Старощербиновская, улица Советов, 56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(918 44) 6-37-21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 tooltip="mailto:diagn_scherbin@mail.ru"/>
                        </a:rPr>
                        <a:t>diagn_scherbin@mail.ru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8.00 до 17.00, перерыв 12.00 до 13.00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875761"/>
                  </a:ext>
                </a:extLst>
              </a:tr>
              <a:tr h="1509336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Тихорецкий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г. Тихорецк, ул. Меньшикова, 98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(861 96) 7-39-83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tihoretsky.filial@yandex.ru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 с 8.30 до 17.00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505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79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123"/>
          <p:cNvSpPr/>
          <p:nvPr/>
        </p:nvSpPr>
        <p:spPr>
          <a:xfrm>
            <a:off x="702000" y="6091560"/>
            <a:ext cx="1870200" cy="577080"/>
          </a:xfrm>
          <a:prstGeom prst="ellipse">
            <a:avLst/>
          </a:prstGeom>
          <a:solidFill>
            <a:srgbClr val="2D427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83960" y="1742945"/>
            <a:ext cx="8965800" cy="192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32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</a:t>
            </a:r>
            <a:br>
              <a:rPr lang="ru-RU" sz="32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психолого-педагогическую и медико-социальную помощь </a:t>
            </a:r>
            <a:br>
              <a:rPr lang="ru-RU" sz="32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диагностики и консультирования» Краснодарского края</a:t>
            </a:r>
            <a:r>
              <a:rPr lang="ru-RU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183960" y="4543199"/>
            <a:ext cx="7465348" cy="1655377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город Краснодар, улица Линейная, дом 57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 сайта: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cdik-center.ru/about/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zapis-na-priem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электронная почта: </a:t>
            </a:r>
            <a:r>
              <a:rPr kumimoji="0" lang="en-US" alt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4"/>
              </a:rPr>
              <a:t>diagn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hlinkClick r:id="rId4"/>
              </a:rPr>
              <a:t>.</a:t>
            </a:r>
            <a:r>
              <a:rPr lang="en-US" altLang="ru-RU" sz="18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hlinkClick r:id="rId4"/>
              </a:rPr>
              <a:t>pmpk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4"/>
              </a:rPr>
              <a:t>@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4"/>
              </a:rPr>
              <a:t>bk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4"/>
              </a:rPr>
              <a:t>.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4"/>
              </a:rPr>
              <a:t>ru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телефон: 8 (861) 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992-66-74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indent="0"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Picture 129"/>
          <p:cNvPicPr/>
          <p:nvPr/>
        </p:nvPicPr>
        <p:blipFill>
          <a:blip r:embed="rId5"/>
          <a:stretch/>
        </p:blipFill>
        <p:spPr>
          <a:xfrm>
            <a:off x="575539" y="633870"/>
            <a:ext cx="935101" cy="888300"/>
          </a:xfrm>
          <a:prstGeom prst="rect">
            <a:avLst/>
          </a:prstGeom>
          <a:ln w="0">
            <a:noFill/>
          </a:ln>
        </p:spPr>
      </p:pic>
      <p:sp>
        <p:nvSpPr>
          <p:cNvPr id="101" name="Shape 130"/>
          <p:cNvSpPr/>
          <p:nvPr/>
        </p:nvSpPr>
        <p:spPr>
          <a:xfrm>
            <a:off x="876960" y="5967000"/>
            <a:ext cx="152244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</a:rPr>
              <a:t>2026</a:t>
            </a:r>
            <a:endParaRPr kumimoji="0" lang="ru-RU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A4892B-E2BF-4275-C3BE-8EC7C306A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101" y="602819"/>
            <a:ext cx="1592578" cy="164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45" y="215202"/>
            <a:ext cx="1077477" cy="131626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90913" y="1147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13350" y="1302871"/>
            <a:ext cx="642611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349" y="215201"/>
            <a:ext cx="4677615" cy="650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7740" y="61546"/>
            <a:ext cx="9979268" cy="6745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документов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проведения психолого-медико-педагогического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копию паспорта или свидетельства о рождении обследуемого;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копия документа, удостоверяющего личность родителя, законного представителя;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копия документа, подтверждающего установление опеки или попечительства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подробную выписку из истории развития ребенка с заключениями врачей, наблюдающих ребенка в медицинской организации по месту жительства (регистрации) (образец);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характеристику обучающегося, выданную образовательной организацией (для обучающихся образовательных организаций);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письменные работы по русскому (родному) языку, математике (для школьников), рисунок ребенка (для дошкольников).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направление образовательной организации, организации, осуществляющей социальное обслуживание, медицинской организации, другой организации (при наличии);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постановление комиссии по делам несовершеннолетних и защите их прав о направлении на комиссию (при наличии)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представление психолого-педагогического консилиума образовательной организации или специалиста (специалистов), осуществляющего психолого-педагогическое сопровождение обучающихся в образовательной организации (для обучающихся образовательных организаций) (при наличии);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заключение (заключения) комиссии о результатах ранее проведенного обследования ребенка (при наличии);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копия справки, подтверждающей факт установления инвалидности, и копия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ИПРА.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необходимости комиссия имеет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запрашивать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соответствующих органов 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родителей (законных представителей)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дополнительную информацию о ребенке.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9649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2071" t="19874" r="21746" b="9291"/>
          <a:stretch/>
        </p:blipFill>
        <p:spPr bwMode="auto">
          <a:xfrm>
            <a:off x="1723293" y="0"/>
            <a:ext cx="9311054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117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801" t="22861" r="37459" b="23623"/>
          <a:stretch/>
        </p:blipFill>
        <p:spPr bwMode="auto">
          <a:xfrm>
            <a:off x="2057400" y="272562"/>
            <a:ext cx="8713177" cy="5829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913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1529" t="19224" r="21093" b="8902"/>
          <a:stretch/>
        </p:blipFill>
        <p:spPr bwMode="auto">
          <a:xfrm>
            <a:off x="1881554" y="0"/>
            <a:ext cx="913520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485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48278"/>
              </p:ext>
            </p:extLst>
          </p:nvPr>
        </p:nvGraphicFramePr>
        <p:xfrm>
          <a:off x="1434121" y="324009"/>
          <a:ext cx="10127762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881">
                  <a:extLst>
                    <a:ext uri="{9D8B030D-6E8A-4147-A177-3AD203B41FA5}">
                      <a16:colId xmlns:a16="http://schemas.microsoft.com/office/drawing/2014/main" val="1267795368"/>
                    </a:ext>
                  </a:extLst>
                </a:gridCol>
                <a:gridCol w="5063881">
                  <a:extLst>
                    <a:ext uri="{9D8B030D-6E8A-4147-A177-3AD203B41FA5}">
                      <a16:colId xmlns:a16="http://schemas.microsoft.com/office/drawing/2014/main" val="1323272597"/>
                    </a:ext>
                  </a:extLst>
                </a:gridCol>
              </a:tblGrid>
              <a:tr h="1522375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Анапский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 г. Анапа, ул. Парковая, д. 29 (Литер А)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(861 33) 5-69-26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anapa_cdik@mail.ru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четверг с 8.00 до 17.00; пятница с 8.00 до 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Белоглинский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 с. Белая Глина, ул. Красная, 160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8-928-443-82-14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Адреса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Selihova07@yandex.ru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8.30 до 16.00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3384"/>
                  </a:ext>
                </a:extLst>
              </a:tr>
              <a:tr h="1541718">
                <a:tc>
                  <a:txBody>
                    <a:bodyPr/>
                    <a:lstStyle/>
                    <a:p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Абинский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 Абинск, ул. Советов, 160, литер А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(861) 503-01-81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abinskpmpk@mail.ru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четверг с 8.30 до 17.00; пятница с 8.30 до 16.00 перерыв: 12.30-13.30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 г. Белореченск, ул. Ленина, 78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(861 55) 6-00-92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belpmpk@mail.ru</a:t>
                      </a:r>
                      <a:endParaRPr lang="ru-RU" sz="1600" b="0" i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- пятница с 8.30 до 17.00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15550"/>
                  </a:ext>
                </a:extLst>
              </a:tr>
              <a:tr h="5185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Апшеронский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 Апшеронский район, г. Апшеронск, улица Ленина, 121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(918) 466-49-30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 tooltip="mailto:ckd.apsh@yandex.ru"/>
                        </a:rPr>
                        <a:t>ckd.apsh@yandex.ru</a:t>
                      </a:r>
                      <a:endParaRPr lang="ru-RU" sz="1600" b="0" i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9.00 до 17.00 перерыв 13.00 – 14.00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Брюховецкий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</a:t>
                      </a:r>
                      <a:r>
                        <a:rPr lang="ru-RU" sz="1600" b="0" i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Брюховецкий</a:t>
                      </a:r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район, станица Брюховецкая, улица Ленина, дом 22</a:t>
                      </a:r>
                      <a:b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8(961 58) 9-46-49</a:t>
                      </a:r>
                      <a:b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lfpmpk2025bru@mail.ru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понедельник-пятница с 09:00 до 17:00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875761"/>
                  </a:ext>
                </a:extLst>
              </a:tr>
              <a:tr h="518590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Армавирский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г. Армавир, ул. Энгельса, 25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 (861 37) 4-70-90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armavir_filial@mail.ru</a:t>
                      </a:r>
                      <a:endParaRPr lang="ru-RU" sz="1600" b="0" i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8.30 до 17.00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Геленджикский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город Геленджик, улица Красногвардейская, 38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(861 41) 3-59-41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gelenpmpk@mail.ru</a:t>
                      </a:r>
                      <a:endParaRPr lang="ru-RU" sz="1600" b="0" i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8.30 до 17.30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505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62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83407"/>
              </p:ext>
            </p:extLst>
          </p:nvPr>
        </p:nvGraphicFramePr>
        <p:xfrm>
          <a:off x="1311028" y="174539"/>
          <a:ext cx="10118972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9486">
                  <a:extLst>
                    <a:ext uri="{9D8B030D-6E8A-4147-A177-3AD203B41FA5}">
                      <a16:colId xmlns:a16="http://schemas.microsoft.com/office/drawing/2014/main" val="1267795368"/>
                    </a:ext>
                  </a:extLst>
                </a:gridCol>
                <a:gridCol w="5059486">
                  <a:extLst>
                    <a:ext uri="{9D8B030D-6E8A-4147-A177-3AD203B41FA5}">
                      <a16:colId xmlns:a16="http://schemas.microsoft.com/office/drawing/2014/main" val="1323272597"/>
                    </a:ext>
                  </a:extLst>
                </a:gridCol>
              </a:tblGrid>
              <a:tr h="1522375">
                <a:tc>
                  <a:txBody>
                    <a:bodyPr/>
                    <a:lstStyle/>
                    <a:p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Горячеключевской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город Горячий Ключ, улица Объездная, дом 1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(861 59) 3-99-43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 tooltip="mailto:pmpk.gk@yandex.ru/"/>
                        </a:rPr>
                        <a:t>pmpk.gk@yandex.ru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8.00 до 17.00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Калининский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Калининский район, ст. Калининская, ул. Советская, 32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(861 30) 9-90-91 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mokr.gbucdik@gmail.com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четверг 8.30 до 17.00, пятница с 8.30 до 16.00, перерыв 12.00 – 12.30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3384"/>
                  </a:ext>
                </a:extLst>
              </a:tr>
              <a:tr h="1541718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Динской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 ст. Динская, ул. Дружбы, 30б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8-918-250-14-50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dinskoy_filialcdik@mail.ru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8.00 до 15.45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Каневской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Каневской район, ст. Каневская, ул. Горького, д.34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+8 928 843-08-36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cdik.kan@mail.ru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8.30 до 17.00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15550"/>
                  </a:ext>
                </a:extLst>
              </a:tr>
              <a:tr h="518590">
                <a:tc>
                  <a:txBody>
                    <a:bodyPr/>
                    <a:lstStyle/>
                    <a:p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 г. Ейск, ул. Советов, 105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(861 32) 2-54-66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ppms.yeisk@mail.ru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8.30 до 17.00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Крыловский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Крыловский район, станица Крыловская, улица Кирова, 1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(861) 613-22-47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pmpk.kril@yandex.ru</a:t>
                      </a:r>
                      <a:endParaRPr lang="ru-RU" sz="1600" b="0" i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четверг 16.30 – 19.30, пятница с 9.00 до 15.00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875761"/>
                  </a:ext>
                </a:extLst>
              </a:tr>
              <a:tr h="518590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Кавказский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г. Кропоткин, ул. Красная, 148/6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(861 38) 7-30-61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diagnkr@bk.ru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8.30 до 17.00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Курганинский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г. Курганинск, ул. Ленина, 44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 8 (861 37) 4-70-35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kurganinsk_filial@mail.ru</a:t>
                      </a:r>
                      <a:endParaRPr lang="ru-RU" sz="1600" b="0" i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8.30 до 17.00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505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65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056043"/>
              </p:ext>
            </p:extLst>
          </p:nvPr>
        </p:nvGraphicFramePr>
        <p:xfrm>
          <a:off x="1266091" y="87923"/>
          <a:ext cx="9970478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39">
                  <a:extLst>
                    <a:ext uri="{9D8B030D-6E8A-4147-A177-3AD203B41FA5}">
                      <a16:colId xmlns:a16="http://schemas.microsoft.com/office/drawing/2014/main" val="1267795368"/>
                    </a:ext>
                  </a:extLst>
                </a:gridCol>
                <a:gridCol w="4985239">
                  <a:extLst>
                    <a:ext uri="{9D8B030D-6E8A-4147-A177-3AD203B41FA5}">
                      <a16:colId xmlns:a16="http://schemas.microsoft.com/office/drawing/2014/main" val="1323272597"/>
                    </a:ext>
                  </a:extLst>
                </a:gridCol>
              </a:tblGrid>
              <a:tr h="1509336">
                <a:tc>
                  <a:txBody>
                    <a:bodyPr/>
                    <a:lstStyle/>
                    <a:p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Кущевский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станица Кущевская, ул. Ленина, дом 22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(861 68) 3-40-48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 tooltip="mailto:fkppms@mail.ru"/>
                        </a:rPr>
                        <a:t>fkppms@mail.ru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8.00 до 17.00, перерыв 12.00 до 13.00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Новопокровский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 ст. Новопокровская, ул. Почтовая, 2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(861 49) 7-11-95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novopokrovskiyfilial@yandex.ru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- пятница с 8.30 до 16.00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3384"/>
                  </a:ext>
                </a:extLst>
              </a:tr>
              <a:tr h="1509336">
                <a:tc>
                  <a:txBody>
                    <a:bodyPr/>
                    <a:lstStyle/>
                    <a:p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Лабинский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г. Лабинск, ул. Калинина, 65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 (861 69) 3-11-23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labinsk.filial@bk.ru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 с 8.30 до 17.00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Приморско-Ахтарский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г. Приморско-Ахтарск, ул. Ленина, дом № 27.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(86143)5-53-05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pmpk.prim@yandex.ru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8.00 до 17.00, перерыв 12.00 до 13.00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15550"/>
                  </a:ext>
                </a:extLst>
              </a:tr>
              <a:tr h="1982853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Ленинградский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Ленинградский район, с/п Ленинградское, ст. Ленинградская, ул. Школьная, д. 14 А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8-909-451-66-71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 tooltip="mailto:pmpklen94@gmail.com"/>
                        </a:rPr>
                        <a:t>pmpklen94@gmail.com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Староминский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станица Староминская, ул. Железнодорожная, 2.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 8 (928) 04-00-322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tpmpk-starominskaya@yandex.ru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8.00 до 17.00, перерыв 12.00 до 13.00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875761"/>
                  </a:ext>
                </a:extLst>
              </a:tr>
              <a:tr h="1509336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Новороссийский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г. Новороссийск, ул. Новороссийской республики, 11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(861 7) 64-38-68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diagn_nvrsk@bk.ru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8.30 до 17.00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Славянский филиал: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г. Славянск-на-Кубани, ул. Юных Коммунаров, 70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Контактный телефон: 8 (861 46) 2-13-80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 электронной почты: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tsdk.slavyansk@mail.ru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 работы: понедельник – пятница с 8.30 до 17.00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505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456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850</TotalTime>
  <Words>853</Words>
  <Application>Microsoft Office PowerPoint</Application>
  <DocSecurity>0</DocSecurity>
  <PresentationFormat>Широкоэкранный</PresentationFormat>
  <Paragraphs>177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Тема Office</vt:lpstr>
      <vt:lpstr>2_Тема Office</vt:lpstr>
      <vt:lpstr>«Прохождение психолого-медико-педагогической комиссии (ПМПК). Основания для прохождения комиссии, необходимая документация»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Государственное бюджетное учреждение,  осуществляющее психолого-педагогическую и медико-социальную помощь  «Центр диагностики и консультирования» Краснодарского края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Колчанов Андрей Викторович</dc:creator>
  <cp:lastModifiedBy>Пользователь</cp:lastModifiedBy>
  <cp:revision>80</cp:revision>
  <cp:lastPrinted>2025-01-10T14:34:28Z</cp:lastPrinted>
  <dcterms:created xsi:type="dcterms:W3CDTF">2025-01-09T09:37:13Z</dcterms:created>
  <dcterms:modified xsi:type="dcterms:W3CDTF">2026-03-11T07:31:26Z</dcterms:modified>
</cp:coreProperties>
</file>