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alley" panose="020B0604020202020204" charset="-52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ya" initials="A" lastIdx="1" clrIdx="0">
    <p:extLst>
      <p:ext uri="{19B8F6BF-5375-455C-9EA6-DF929625EA0E}">
        <p15:presenceInfo xmlns:p15="http://schemas.microsoft.com/office/powerpoint/2012/main" userId="Anastasi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38" autoAdjust="0"/>
  </p:normalViewPr>
  <p:slideViewPr>
    <p:cSldViewPr>
      <p:cViewPr varScale="1">
        <p:scale>
          <a:sx n="96" d="100"/>
          <a:sy n="96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9817-9BAD-466B-8EB1-BC042BD33FAE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3A70C-4491-4DFF-8AA2-D73B36C85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1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A70C-4491-4DFF-8AA2-D73B36C853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5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6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svg"/><Relationship Id="rId20" Type="http://schemas.openxmlformats.org/officeDocument/2006/relationships/image" Target="../media/image39.sv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5.png"/><Relationship Id="rId24" Type="http://schemas.openxmlformats.org/officeDocument/2006/relationships/image" Target="../media/image43.svg"/><Relationship Id="rId32" Type="http://schemas.openxmlformats.org/officeDocument/2006/relationships/image" Target="../media/image49.svg"/><Relationship Id="rId5" Type="http://schemas.openxmlformats.org/officeDocument/2006/relationships/image" Target="../media/image30.png"/><Relationship Id="rId15" Type="http://schemas.openxmlformats.org/officeDocument/2006/relationships/image" Target="../media/image7.png"/><Relationship Id="rId23" Type="http://schemas.openxmlformats.org/officeDocument/2006/relationships/image" Target="../media/image42.png"/><Relationship Id="rId28" Type="http://schemas.openxmlformats.org/officeDocument/2006/relationships/image" Target="../media/image22.svg"/><Relationship Id="rId10" Type="http://schemas.openxmlformats.org/officeDocument/2006/relationships/image" Target="../media/image35.svg"/><Relationship Id="rId19" Type="http://schemas.openxmlformats.org/officeDocument/2006/relationships/image" Target="../media/image38.png"/><Relationship Id="rId31" Type="http://schemas.openxmlformats.org/officeDocument/2006/relationships/image" Target="../media/image48.png"/><Relationship Id="rId4" Type="http://schemas.openxmlformats.org/officeDocument/2006/relationships/image" Target="../media/image26.svg"/><Relationship Id="rId9" Type="http://schemas.openxmlformats.org/officeDocument/2006/relationships/image" Target="../media/image34.png"/><Relationship Id="rId14" Type="http://schemas.openxmlformats.org/officeDocument/2006/relationships/image" Target="../media/image10.svg"/><Relationship Id="rId22" Type="http://schemas.openxmlformats.org/officeDocument/2006/relationships/image" Target="../media/image41.svg"/><Relationship Id="rId27" Type="http://schemas.openxmlformats.org/officeDocument/2006/relationships/image" Target="../media/image21.png"/><Relationship Id="rId30" Type="http://schemas.openxmlformats.org/officeDocument/2006/relationships/image" Target="../media/image47.svg"/><Relationship Id="rId8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78353" y="319486"/>
            <a:ext cx="2841467" cy="3690217"/>
          </a:xfrm>
          <a:custGeom>
            <a:avLst/>
            <a:gdLst/>
            <a:ahLst/>
            <a:cxnLst/>
            <a:rect l="l" t="t" r="r" b="b"/>
            <a:pathLst>
              <a:path w="2841467" h="3690217">
                <a:moveTo>
                  <a:pt x="0" y="0"/>
                </a:moveTo>
                <a:lnTo>
                  <a:pt x="2841467" y="0"/>
                </a:lnTo>
                <a:lnTo>
                  <a:pt x="2841467" y="3690217"/>
                </a:lnTo>
                <a:lnTo>
                  <a:pt x="0" y="3690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83894">
            <a:off x="2760581" y="2646567"/>
            <a:ext cx="668418" cy="422191"/>
          </a:xfrm>
          <a:custGeom>
            <a:avLst/>
            <a:gdLst/>
            <a:ahLst/>
            <a:cxnLst/>
            <a:rect l="l" t="t" r="r" b="b"/>
            <a:pathLst>
              <a:path w="771125" h="422191">
                <a:moveTo>
                  <a:pt x="0" y="0"/>
                </a:moveTo>
                <a:lnTo>
                  <a:pt x="771125" y="0"/>
                </a:lnTo>
                <a:lnTo>
                  <a:pt x="771125" y="422191"/>
                </a:lnTo>
                <a:lnTo>
                  <a:pt x="0" y="422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36781" y="3877532"/>
            <a:ext cx="418438" cy="420327"/>
          </a:xfrm>
          <a:custGeom>
            <a:avLst/>
            <a:gdLst/>
            <a:ahLst/>
            <a:cxnLst/>
            <a:rect l="l" t="t" r="r" b="b"/>
            <a:pathLst>
              <a:path w="418438" h="420327">
                <a:moveTo>
                  <a:pt x="0" y="0"/>
                </a:moveTo>
                <a:lnTo>
                  <a:pt x="418438" y="0"/>
                </a:lnTo>
                <a:lnTo>
                  <a:pt x="418438" y="420327"/>
                </a:lnTo>
                <a:lnTo>
                  <a:pt x="0" y="420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08090" y="4849718"/>
            <a:ext cx="451477" cy="417001"/>
          </a:xfrm>
          <a:custGeom>
            <a:avLst/>
            <a:gdLst/>
            <a:ahLst/>
            <a:cxnLst/>
            <a:rect l="l" t="t" r="r" b="b"/>
            <a:pathLst>
              <a:path w="451477" h="417001">
                <a:moveTo>
                  <a:pt x="0" y="0"/>
                </a:moveTo>
                <a:lnTo>
                  <a:pt x="451477" y="0"/>
                </a:lnTo>
                <a:lnTo>
                  <a:pt x="451477" y="417001"/>
                </a:lnTo>
                <a:lnTo>
                  <a:pt x="0" y="417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15646" y="4852168"/>
            <a:ext cx="420997" cy="420327"/>
          </a:xfrm>
          <a:custGeom>
            <a:avLst/>
            <a:gdLst/>
            <a:ahLst/>
            <a:cxnLst/>
            <a:rect l="l" t="t" r="r" b="b"/>
            <a:pathLst>
              <a:path w="420997" h="420327">
                <a:moveTo>
                  <a:pt x="0" y="0"/>
                </a:moveTo>
                <a:lnTo>
                  <a:pt x="420997" y="0"/>
                </a:lnTo>
                <a:lnTo>
                  <a:pt x="420997" y="420327"/>
                </a:lnTo>
                <a:lnTo>
                  <a:pt x="0" y="420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81317" y="6343486"/>
            <a:ext cx="418438" cy="420327"/>
          </a:xfrm>
          <a:custGeom>
            <a:avLst/>
            <a:gdLst/>
            <a:ahLst/>
            <a:cxnLst/>
            <a:rect l="l" t="t" r="r" b="b"/>
            <a:pathLst>
              <a:path w="418438" h="420327">
                <a:moveTo>
                  <a:pt x="0" y="0"/>
                </a:moveTo>
                <a:lnTo>
                  <a:pt x="418438" y="0"/>
                </a:lnTo>
                <a:lnTo>
                  <a:pt x="418438" y="420326"/>
                </a:lnTo>
                <a:lnTo>
                  <a:pt x="0" y="420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8541" y="148025"/>
            <a:ext cx="229037" cy="188097"/>
          </a:xfrm>
          <a:custGeom>
            <a:avLst/>
            <a:gdLst/>
            <a:ahLst/>
            <a:cxnLst/>
            <a:rect l="l" t="t" r="r" b="b"/>
            <a:pathLst>
              <a:path w="229037" h="188097">
                <a:moveTo>
                  <a:pt x="0" y="0"/>
                </a:moveTo>
                <a:lnTo>
                  <a:pt x="229037" y="0"/>
                </a:lnTo>
                <a:lnTo>
                  <a:pt x="229037" y="188096"/>
                </a:lnTo>
                <a:lnTo>
                  <a:pt x="0" y="1880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252109" y="3062247"/>
            <a:ext cx="229037" cy="188097"/>
          </a:xfrm>
          <a:custGeom>
            <a:avLst/>
            <a:gdLst/>
            <a:ahLst/>
            <a:cxnLst/>
            <a:rect l="l" t="t" r="r" b="b"/>
            <a:pathLst>
              <a:path w="229037" h="188097">
                <a:moveTo>
                  <a:pt x="0" y="0"/>
                </a:moveTo>
                <a:lnTo>
                  <a:pt x="229037" y="0"/>
                </a:lnTo>
                <a:lnTo>
                  <a:pt x="229037" y="188097"/>
                </a:lnTo>
                <a:lnTo>
                  <a:pt x="0" y="1880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665" y="4356952"/>
            <a:ext cx="229037" cy="188097"/>
          </a:xfrm>
          <a:custGeom>
            <a:avLst/>
            <a:gdLst/>
            <a:ahLst/>
            <a:cxnLst/>
            <a:rect l="l" t="t" r="r" b="b"/>
            <a:pathLst>
              <a:path w="229037" h="188097">
                <a:moveTo>
                  <a:pt x="0" y="0"/>
                </a:moveTo>
                <a:lnTo>
                  <a:pt x="229037" y="0"/>
                </a:lnTo>
                <a:lnTo>
                  <a:pt x="229037" y="188096"/>
                </a:lnTo>
                <a:lnTo>
                  <a:pt x="0" y="188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541" y="3144423"/>
            <a:ext cx="229037" cy="188097"/>
          </a:xfrm>
          <a:custGeom>
            <a:avLst/>
            <a:gdLst/>
            <a:ahLst/>
            <a:cxnLst/>
            <a:rect l="l" t="t" r="r" b="b"/>
            <a:pathLst>
              <a:path w="229037" h="188097">
                <a:moveTo>
                  <a:pt x="0" y="0"/>
                </a:moveTo>
                <a:lnTo>
                  <a:pt x="229037" y="0"/>
                </a:lnTo>
                <a:lnTo>
                  <a:pt x="229037" y="188097"/>
                </a:lnTo>
                <a:lnTo>
                  <a:pt x="0" y="1880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331344" y="4918162"/>
            <a:ext cx="2703444" cy="3400559"/>
          </a:xfrm>
          <a:custGeom>
            <a:avLst/>
            <a:gdLst/>
            <a:ahLst/>
            <a:cxnLst/>
            <a:rect l="l" t="t" r="r" b="b"/>
            <a:pathLst>
              <a:path w="2703444" h="3400559">
                <a:moveTo>
                  <a:pt x="0" y="0"/>
                </a:moveTo>
                <a:lnTo>
                  <a:pt x="2703445" y="0"/>
                </a:lnTo>
                <a:lnTo>
                  <a:pt x="2703445" y="3400559"/>
                </a:lnTo>
                <a:lnTo>
                  <a:pt x="0" y="34005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440" y="5591953"/>
            <a:ext cx="373368" cy="237400"/>
          </a:xfrm>
          <a:custGeom>
            <a:avLst/>
            <a:gdLst/>
            <a:ahLst/>
            <a:cxnLst/>
            <a:rect l="l" t="t" r="r" b="b"/>
            <a:pathLst>
              <a:path w="373368" h="237400">
                <a:moveTo>
                  <a:pt x="0" y="0"/>
                </a:moveTo>
                <a:lnTo>
                  <a:pt x="373368" y="0"/>
                </a:lnTo>
                <a:lnTo>
                  <a:pt x="373368" y="237400"/>
                </a:lnTo>
                <a:lnTo>
                  <a:pt x="0" y="2374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624718" y="6368137"/>
            <a:ext cx="2508102" cy="515213"/>
          </a:xfrm>
          <a:custGeom>
            <a:avLst/>
            <a:gdLst/>
            <a:ahLst/>
            <a:cxnLst/>
            <a:rect l="l" t="t" r="r" b="b"/>
            <a:pathLst>
              <a:path w="1831870" h="515213">
                <a:moveTo>
                  <a:pt x="0" y="0"/>
                </a:moveTo>
                <a:lnTo>
                  <a:pt x="1831870" y="0"/>
                </a:lnTo>
                <a:lnTo>
                  <a:pt x="1831870" y="515214"/>
                </a:lnTo>
                <a:lnTo>
                  <a:pt x="0" y="5152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681646" y="-162420"/>
            <a:ext cx="3272577" cy="1184029"/>
            <a:chOff x="0" y="0"/>
            <a:chExt cx="1172818" cy="4243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2818" cy="424329"/>
            </a:xfrm>
            <a:custGeom>
              <a:avLst/>
              <a:gdLst/>
              <a:ahLst/>
              <a:cxnLst/>
              <a:rect l="l" t="t" r="r" b="b"/>
              <a:pathLst>
                <a:path w="1172818" h="424329">
                  <a:moveTo>
                    <a:pt x="0" y="0"/>
                  </a:moveTo>
                  <a:lnTo>
                    <a:pt x="1172818" y="0"/>
                  </a:lnTo>
                  <a:lnTo>
                    <a:pt x="1172818" y="424329"/>
                  </a:lnTo>
                  <a:lnTo>
                    <a:pt x="0" y="424329"/>
                  </a:lnTo>
                  <a:close/>
                </a:path>
              </a:pathLst>
            </a:custGeom>
            <a:solidFill>
              <a:srgbClr val="FFD37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172818" cy="452904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482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3678353" y="940618"/>
            <a:ext cx="3275870" cy="1730109"/>
          </a:xfrm>
          <a:custGeom>
            <a:avLst/>
            <a:gdLst/>
            <a:ahLst/>
            <a:cxnLst/>
            <a:rect l="l" t="t" r="r" b="b"/>
            <a:pathLst>
              <a:path w="3275870" h="1730109">
                <a:moveTo>
                  <a:pt x="0" y="0"/>
                </a:moveTo>
                <a:lnTo>
                  <a:pt x="3275870" y="0"/>
                </a:lnTo>
                <a:lnTo>
                  <a:pt x="3275870" y="1730109"/>
                </a:lnTo>
                <a:lnTo>
                  <a:pt x="0" y="17301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t="-6899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585056" y="5918447"/>
            <a:ext cx="2508102" cy="337454"/>
          </a:xfrm>
          <a:custGeom>
            <a:avLst/>
            <a:gdLst/>
            <a:ahLst/>
            <a:cxnLst/>
            <a:rect l="l" t="t" r="r" b="b"/>
            <a:pathLst>
              <a:path w="2508102" h="337454">
                <a:moveTo>
                  <a:pt x="0" y="0"/>
                </a:moveTo>
                <a:lnTo>
                  <a:pt x="2508102" y="0"/>
                </a:lnTo>
                <a:lnTo>
                  <a:pt x="2508102" y="337453"/>
                </a:lnTo>
                <a:lnTo>
                  <a:pt x="0" y="33745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4" name="TextBox 24"/>
          <p:cNvSpPr txBox="1"/>
          <p:nvPr/>
        </p:nvSpPr>
        <p:spPr>
          <a:xfrm>
            <a:off x="7585056" y="2392603"/>
            <a:ext cx="2098492" cy="1063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weet Apricot"/>
                <a:cs typeface="Times New Roman" panose="02020603050405020304" pitchFamily="18" charset="0"/>
                <a:sym typeface="Sweet Apricot"/>
              </a:rPr>
              <a:t>Подготовительный этап коррекционной работы при дизартрии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weet Apricot"/>
              <a:cs typeface="Times New Roman" panose="02020603050405020304" pitchFamily="18" charset="0"/>
              <a:sym typeface="Sweet Aprico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548304" y="620732"/>
            <a:ext cx="2098493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 развития ребенка - детский сад № 82 «Сказка»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775876" y="6452052"/>
            <a:ext cx="2205786" cy="203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weet Apricot"/>
                <a:cs typeface="Times New Roman" panose="02020603050405020304" pitchFamily="18" charset="0"/>
                <a:sym typeface="Sweet Apricot"/>
              </a:rPr>
              <a:t>Учитель-логопед: </a:t>
            </a:r>
            <a:r>
              <a:rPr kumimoji="0" lang="ru-RU" sz="1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weet Apricot"/>
                <a:cs typeface="Times New Roman" panose="02020603050405020304" pitchFamily="18" charset="0"/>
                <a:sym typeface="Sweet Apricot"/>
              </a:rPr>
              <a:t>Самострелова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weet Apricot"/>
                <a:cs typeface="Times New Roman" panose="02020603050405020304" pitchFamily="18" charset="0"/>
                <a:sym typeface="Sweet Apricot"/>
              </a:rPr>
              <a:t> А.В.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weet Apricot"/>
              <a:cs typeface="Times New Roman" panose="02020603050405020304" pitchFamily="18" charset="0"/>
              <a:sym typeface="Sweet Apricot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0AAC709-6870-48A7-9294-C6BCBDEE04F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55212" y="4163999"/>
            <a:ext cx="2011058" cy="2011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3939075-74D9-403F-A414-76559F087D27}"/>
              </a:ext>
            </a:extLst>
          </p:cNvPr>
          <p:cNvSpPr txBox="1"/>
          <p:nvPr/>
        </p:nvSpPr>
        <p:spPr>
          <a:xfrm>
            <a:off x="122486" y="266457"/>
            <a:ext cx="3433153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сначала пассивная (логопед помогает руками), затем активная. Упражнения усложняются постепенно и направлены на закрепление кинестетических ощущений.</a:t>
            </a:r>
            <a:r>
              <a:rPr lang="ru-RU" sz="1000" dirty="0"/>
              <a:t> </a:t>
            </a: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мимических мышц лица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(закрывать и открывать глаза, хмурить брови, надувать щеки, проглатывать слюну, закрывать и открывать рот). </a:t>
            </a: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артикуляционные упражнения: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«Улыбочка», «Трубочка», «Хоботок»4, «Лопаточка», «Иголочка», «Сердитая кошечка», «Желобок», «Парус», «Чашечка» и др.</a:t>
            </a: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артикуляционные упражнения: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«Лошадка», «Грибок», «Маляр», «Дятел», «Утюжок», «Прогони комарика»,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Покусывание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кончика языка» и др.</a:t>
            </a:r>
          </a:p>
          <a:p>
            <a:pPr algn="l"/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Упражнения:«Ветерок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«Воздушный шарик», «Вертушка», «Костер», «Чайник закипел», «Облачко», «Листопад», «Летите, бабочки», «Футбол». Данные упражнения развивают плавный ротовой выдох, вследствие этого речь становится громкой и выразительной. </a:t>
            </a:r>
          </a:p>
          <a:p>
            <a:pPr algn="l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общей моторики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такие упражнения, как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Стряхивание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брызг», «капля», «Космонавты», «Кочки», которые были направлены на расслабление мышц, на снятие излишнего мышечного тонуса. </a:t>
            </a:r>
          </a:p>
          <a:p>
            <a:pPr algn="l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рук.</a:t>
            </a: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пражнения: «Коготки» (выполнялось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полусгибание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разгибание пальцев), «Кулак – ладонь» (руки вытягивались вперед; одна рука сжималась в кулак, другая оставалась выпрямленной ладонью вниз, затем положение рук менялось), «Карандашик» (дети прокатывали шестигранный карандаш между ладонями), самомассаж пальцев и ладоней, пальчиковые гимнастики со стихотворным сопровождением.</a:t>
            </a:r>
          </a:p>
          <a:p>
            <a:pPr algn="l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силы и высоты голоса. </a:t>
            </a:r>
          </a:p>
          <a:p>
            <a:pPr algn="l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«Эхо», «Корова и телята», «Укачивание куклы», «Протяни звук», «Повтори за мной», «Пароход», «Кто дольше», «Тише – громче», «Жук».</a:t>
            </a:r>
            <a:endParaRPr lang="ru-RU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863435-8AB2-43CC-A538-60BAE6CCF405}"/>
              </a:ext>
            </a:extLst>
          </p:cNvPr>
          <p:cNvSpPr txBox="1"/>
          <p:nvPr/>
        </p:nvSpPr>
        <p:spPr>
          <a:xfrm>
            <a:off x="2905013" y="1041480"/>
            <a:ext cx="5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4B779-A3C3-44A0-B92C-084F1F51C458}"/>
              </a:ext>
            </a:extLst>
          </p:cNvPr>
          <p:cNvSpPr txBox="1"/>
          <p:nvPr/>
        </p:nvSpPr>
        <p:spPr>
          <a:xfrm>
            <a:off x="3713146" y="231418"/>
            <a:ext cx="3173113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просодикой:</a:t>
            </a:r>
          </a:p>
          <a:p>
            <a:pPr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вопросительной, восклицательной и повествовательной интонации.</a:t>
            </a:r>
          </a:p>
          <a:p>
            <a:pPr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символы произнесение речевого материала с определенной мелодикой.</a:t>
            </a:r>
          </a:p>
          <a:p>
            <a:pPr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ориентацией на жесты рук произнесение текста с соответствующей интонацией (руки вверху соответствуют восклицательной интонации, руки разведены в стороны – вопросительной, руки лежат на столе – повествовательной). Выполнение определенного движения при опознании заданной интонации.</a:t>
            </a:r>
          </a:p>
          <a:p>
            <a:pPr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слова в конце фразы с определенной интонацией.</a:t>
            </a:r>
          </a:p>
          <a:p>
            <a:pPr fontAlgn="base"/>
            <a:endParaRPr lang="ru-RU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кто позвал».</a:t>
            </a:r>
          </a:p>
          <a:p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направлено на различение по тембру максимально сокращенного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звукокомплекса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Взрослый предлагает ребенку отвернуться и догадаться, кто из детей (если игра происходит в группе) или кто из родных (если играют дома) позвал его.</a:t>
            </a:r>
          </a:p>
          <a:p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ребенка зовут по имени, затем (для усложнения) произносят короткое АУ.</a:t>
            </a:r>
          </a:p>
          <a:p>
            <a:r>
              <a:rPr lang="ru-RU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 так-же».</a:t>
            </a:r>
          </a:p>
          <a:p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определить, далеко или близко находится звучащий объект, а затем воспроизвести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звукокомплексы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различным по силе голосом (громко, тихо).</a:t>
            </a:r>
          </a:p>
          <a:p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Кричат дети: АУ (громко), АУ (тихо). Лает собака: АВ (громко)  АВ – АВ (тихо). </a:t>
            </a:r>
            <a:r>
              <a:rPr lang="ru-RU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Мяучит</a:t>
            </a: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кошка, мычит корова, поет петух, кудахчет курица, квакают лягушки, каркает ворона, блеет овечка и т.п.</a:t>
            </a:r>
          </a:p>
          <a:p>
            <a:r>
              <a:rPr lang="ru-RU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сказки».</a:t>
            </a:r>
          </a:p>
          <a:p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сказку «Три медведя». Затем, меняя высоту голоса, просит отгадать, кто говорит: Михайло Иванович (низкий голос), Настасья Петровна (голос средней высоты) или Мишутка (высокий голос). Одна и та же реплика произносится поочередно различным по высоте голосом, в трех вариантах: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сидел на моем стуле?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Кто ел из моей чашки?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Кто спал в моей постели?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Кто же был в нашем доме?</a:t>
            </a:r>
          </a:p>
          <a:p>
            <a:pPr algn="just" fontAlgn="base"/>
            <a:endParaRPr lang="ru-RU" sz="1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4661" y="34530"/>
            <a:ext cx="3282195" cy="1733449"/>
          </a:xfrm>
          <a:custGeom>
            <a:avLst/>
            <a:gdLst/>
            <a:ahLst/>
            <a:cxnLst/>
            <a:rect l="l" t="t" r="r" b="b"/>
            <a:pathLst>
              <a:path w="3282195" h="1733449">
                <a:moveTo>
                  <a:pt x="0" y="0"/>
                </a:moveTo>
                <a:lnTo>
                  <a:pt x="3282195" y="0"/>
                </a:lnTo>
                <a:lnTo>
                  <a:pt x="3282195" y="1733449"/>
                </a:lnTo>
                <a:lnTo>
                  <a:pt x="0" y="173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89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28122" y="2671547"/>
            <a:ext cx="1612312" cy="1612312"/>
          </a:xfrm>
          <a:custGeom>
            <a:avLst/>
            <a:gdLst/>
            <a:ahLst/>
            <a:cxnLst/>
            <a:rect l="l" t="t" r="r" b="b"/>
            <a:pathLst>
              <a:path w="1612312" h="1612312">
                <a:moveTo>
                  <a:pt x="0" y="0"/>
                </a:moveTo>
                <a:lnTo>
                  <a:pt x="1612311" y="0"/>
                </a:lnTo>
                <a:lnTo>
                  <a:pt x="1612311" y="1612312"/>
                </a:lnTo>
                <a:lnTo>
                  <a:pt x="0" y="1612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7726" y="2671547"/>
            <a:ext cx="2742394" cy="4450591"/>
          </a:xfrm>
          <a:custGeom>
            <a:avLst/>
            <a:gdLst/>
            <a:ahLst/>
            <a:cxnLst/>
            <a:rect l="l" t="t" r="r" b="b"/>
            <a:pathLst>
              <a:path w="2695736" h="2068977">
                <a:moveTo>
                  <a:pt x="0" y="0"/>
                </a:moveTo>
                <a:lnTo>
                  <a:pt x="2695736" y="0"/>
                </a:lnTo>
                <a:lnTo>
                  <a:pt x="2695736" y="2068977"/>
                </a:lnTo>
                <a:lnTo>
                  <a:pt x="0" y="20689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7737" y="811013"/>
            <a:ext cx="657616" cy="652684"/>
          </a:xfrm>
          <a:custGeom>
            <a:avLst/>
            <a:gdLst/>
            <a:ahLst/>
            <a:cxnLst/>
            <a:rect l="l" t="t" r="r" b="b"/>
            <a:pathLst>
              <a:path w="657616" h="652684">
                <a:moveTo>
                  <a:pt x="0" y="0"/>
                </a:moveTo>
                <a:lnTo>
                  <a:pt x="657616" y="0"/>
                </a:lnTo>
                <a:lnTo>
                  <a:pt x="657616" y="652684"/>
                </a:lnTo>
                <a:lnTo>
                  <a:pt x="0" y="6526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57213" y="602708"/>
            <a:ext cx="528224" cy="530608"/>
          </a:xfrm>
          <a:custGeom>
            <a:avLst/>
            <a:gdLst/>
            <a:ahLst/>
            <a:cxnLst/>
            <a:rect l="l" t="t" r="r" b="b"/>
            <a:pathLst>
              <a:path w="528224" h="530608">
                <a:moveTo>
                  <a:pt x="0" y="0"/>
                </a:moveTo>
                <a:lnTo>
                  <a:pt x="528224" y="0"/>
                </a:lnTo>
                <a:lnTo>
                  <a:pt x="528224" y="530608"/>
                </a:lnTo>
                <a:lnTo>
                  <a:pt x="0" y="530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39173" y="68449"/>
            <a:ext cx="535111" cy="534259"/>
          </a:xfrm>
          <a:custGeom>
            <a:avLst/>
            <a:gdLst/>
            <a:ahLst/>
            <a:cxnLst/>
            <a:rect l="l" t="t" r="r" b="b"/>
            <a:pathLst>
              <a:path w="535111" h="534259">
                <a:moveTo>
                  <a:pt x="0" y="0"/>
                </a:moveTo>
                <a:lnTo>
                  <a:pt x="535111" y="0"/>
                </a:lnTo>
                <a:lnTo>
                  <a:pt x="535111" y="534259"/>
                </a:lnTo>
                <a:lnTo>
                  <a:pt x="0" y="534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03048" y="629406"/>
            <a:ext cx="606337" cy="560035"/>
          </a:xfrm>
          <a:custGeom>
            <a:avLst/>
            <a:gdLst/>
            <a:ahLst/>
            <a:cxnLst/>
            <a:rect l="l" t="t" r="r" b="b"/>
            <a:pathLst>
              <a:path w="606337" h="560035">
                <a:moveTo>
                  <a:pt x="0" y="0"/>
                </a:moveTo>
                <a:lnTo>
                  <a:pt x="606337" y="0"/>
                </a:lnTo>
                <a:lnTo>
                  <a:pt x="606337" y="560035"/>
                </a:lnTo>
                <a:lnTo>
                  <a:pt x="0" y="5600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37454" y="5151994"/>
            <a:ext cx="528224" cy="530608"/>
          </a:xfrm>
          <a:custGeom>
            <a:avLst/>
            <a:gdLst/>
            <a:ahLst/>
            <a:cxnLst/>
            <a:rect l="l" t="t" r="r" b="b"/>
            <a:pathLst>
              <a:path w="528224" h="530608">
                <a:moveTo>
                  <a:pt x="0" y="0"/>
                </a:moveTo>
                <a:lnTo>
                  <a:pt x="528224" y="0"/>
                </a:lnTo>
                <a:lnTo>
                  <a:pt x="528224" y="530608"/>
                </a:lnTo>
                <a:lnTo>
                  <a:pt x="0" y="5306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79107" y="6778377"/>
            <a:ext cx="535111" cy="534259"/>
          </a:xfrm>
          <a:custGeom>
            <a:avLst/>
            <a:gdLst/>
            <a:ahLst/>
            <a:cxnLst/>
            <a:rect l="l" t="t" r="r" b="b"/>
            <a:pathLst>
              <a:path w="535111" h="534259">
                <a:moveTo>
                  <a:pt x="0" y="0"/>
                </a:moveTo>
                <a:lnTo>
                  <a:pt x="535111" y="0"/>
                </a:lnTo>
                <a:lnTo>
                  <a:pt x="535111" y="534260"/>
                </a:lnTo>
                <a:lnTo>
                  <a:pt x="0" y="5342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05800" y="6062178"/>
            <a:ext cx="330321" cy="421463"/>
          </a:xfrm>
          <a:custGeom>
            <a:avLst/>
            <a:gdLst/>
            <a:ahLst/>
            <a:cxnLst/>
            <a:rect l="l" t="t" r="r" b="b"/>
            <a:pathLst>
              <a:path w="330321" h="421463">
                <a:moveTo>
                  <a:pt x="0" y="0"/>
                </a:moveTo>
                <a:lnTo>
                  <a:pt x="330321" y="0"/>
                </a:lnTo>
                <a:lnTo>
                  <a:pt x="330321" y="421463"/>
                </a:lnTo>
                <a:lnTo>
                  <a:pt x="0" y="42146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40866" y="6275108"/>
            <a:ext cx="435057" cy="428531"/>
          </a:xfrm>
          <a:custGeom>
            <a:avLst/>
            <a:gdLst/>
            <a:ahLst/>
            <a:cxnLst/>
            <a:rect l="l" t="t" r="r" b="b"/>
            <a:pathLst>
              <a:path w="435057" h="428531">
                <a:moveTo>
                  <a:pt x="0" y="0"/>
                </a:moveTo>
                <a:lnTo>
                  <a:pt x="435057" y="0"/>
                </a:lnTo>
                <a:lnTo>
                  <a:pt x="435057" y="428531"/>
                </a:lnTo>
                <a:lnTo>
                  <a:pt x="0" y="4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989076" y="5210126"/>
            <a:ext cx="385107" cy="372591"/>
          </a:xfrm>
          <a:custGeom>
            <a:avLst/>
            <a:gdLst/>
            <a:ahLst/>
            <a:cxnLst/>
            <a:rect l="l" t="t" r="r" b="b"/>
            <a:pathLst>
              <a:path w="385107" h="372591">
                <a:moveTo>
                  <a:pt x="0" y="0"/>
                </a:moveTo>
                <a:lnTo>
                  <a:pt x="385107" y="0"/>
                </a:lnTo>
                <a:lnTo>
                  <a:pt x="385107" y="372592"/>
                </a:lnTo>
                <a:lnTo>
                  <a:pt x="0" y="3725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502236" y="357162"/>
            <a:ext cx="2742394" cy="6357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 включается в содержание индивидуального занятия  на ряду с другими приемами коррекционной работы.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Самомассаж – это один из видов пассивной гимнастики, выполняемым самим ребёнком. Самомассаж органов артикуляции активизирует кровообращение в области губ и языка. Ребёнок сам выполняет приёмы самомассажа, которые показывает ему взрослый. Целью логопедического самомассажа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Самомассаж мышц языка.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приемы самомассажа языка можно рассматривать и как часть активной гимнастики.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«Поглаживание языка губами». Просунуть язык как возможно больше сквозь узкую щель между губами, затем расслабить его так, чтобы боковые края языка касались углов рта. Постепенно убирать язык в полость рта.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Пошлепывание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языка губами». Просовывая язык сквозь зубы вперед, пошлепывать его губами, при этом слышится звук «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пя-пя-пя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точно также убирать язык внутрь рта.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«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Покусывание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языка зубами». Легко покусывать язык зубами, высовывая его вперед и убирая назад, в полость рта.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Самомассаж мышц лица.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«Рисуем дорожки». Движения пальцев от середины лба к вискам.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«Рисуем яблочки». Круговые движения пальцев от середины лба к вискам.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«Рисуем елочки». Движения пальцев от середины лба к вискам. Движение направлено несколько по диагонали. </a:t>
            </a:r>
          </a:p>
          <a:p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«Пальцевой душ». Легкое постукивание или похлопывание кончиками пальцев по лбу.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ea typeface="Halley"/>
              <a:cs typeface="Times New Roman" panose="02020603050405020304" pitchFamily="18" charset="0"/>
              <a:sym typeface="Halley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218663" y="316452"/>
            <a:ext cx="314189" cy="199772"/>
          </a:xfrm>
          <a:custGeom>
            <a:avLst/>
            <a:gdLst/>
            <a:ahLst/>
            <a:cxnLst/>
            <a:rect l="l" t="t" r="r" b="b"/>
            <a:pathLst>
              <a:path w="314189" h="199772">
                <a:moveTo>
                  <a:pt x="0" y="0"/>
                </a:moveTo>
                <a:lnTo>
                  <a:pt x="314189" y="0"/>
                </a:lnTo>
                <a:lnTo>
                  <a:pt x="314189" y="199772"/>
                </a:lnTo>
                <a:lnTo>
                  <a:pt x="0" y="19977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9912856" y="66141"/>
            <a:ext cx="709628" cy="646407"/>
          </a:xfrm>
          <a:custGeom>
            <a:avLst/>
            <a:gdLst/>
            <a:ahLst/>
            <a:cxnLst/>
            <a:rect l="l" t="t" r="r" b="b"/>
            <a:pathLst>
              <a:path w="709628" h="646407">
                <a:moveTo>
                  <a:pt x="0" y="0"/>
                </a:moveTo>
                <a:lnTo>
                  <a:pt x="709628" y="0"/>
                </a:lnTo>
                <a:lnTo>
                  <a:pt x="709628" y="646407"/>
                </a:lnTo>
                <a:lnTo>
                  <a:pt x="0" y="646407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flipH="1">
            <a:off x="10181630" y="1444618"/>
            <a:ext cx="367745" cy="914387"/>
          </a:xfrm>
          <a:custGeom>
            <a:avLst/>
            <a:gdLst/>
            <a:ahLst/>
            <a:cxnLst/>
            <a:rect l="l" t="t" r="r" b="b"/>
            <a:pathLst>
              <a:path w="367745" h="914387">
                <a:moveTo>
                  <a:pt x="367745" y="0"/>
                </a:moveTo>
                <a:lnTo>
                  <a:pt x="0" y="0"/>
                </a:lnTo>
                <a:lnTo>
                  <a:pt x="0" y="914386"/>
                </a:lnTo>
                <a:lnTo>
                  <a:pt x="367745" y="914386"/>
                </a:lnTo>
                <a:lnTo>
                  <a:pt x="367745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5794" y="468967"/>
            <a:ext cx="2259714" cy="664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priola"/>
                <a:cs typeface="Times New Roman" panose="02020603050405020304" pitchFamily="18" charset="0"/>
                <a:sym typeface="Capriola"/>
              </a:rPr>
              <a:t>Подготовительный этап.</a:t>
            </a:r>
            <a:endParaRPr lang="en-US" sz="20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1124" y="1463697"/>
            <a:ext cx="243415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priola"/>
                <a:cs typeface="Times New Roman" panose="02020603050405020304" pitchFamily="18" charset="0"/>
                <a:sym typeface="Capriola"/>
              </a:rPr>
              <a:t>Цель: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priola"/>
                <a:cs typeface="Times New Roman" panose="02020603050405020304" pitchFamily="18" charset="0"/>
                <a:sym typeface="Capriola"/>
              </a:rPr>
              <a:t>формирование базиса для коррекции произносительной стороны речи.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priola"/>
              <a:cs typeface="Times New Roman" panose="02020603050405020304" pitchFamily="18" charset="0"/>
              <a:sym typeface="Capriol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98563" y="3114442"/>
            <a:ext cx="2188216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Sweet Apricot"/>
                <a:cs typeface="Times New Roman" panose="02020603050405020304" pitchFamily="18" charset="0"/>
                <a:sym typeface="Sweet Apricot"/>
              </a:rPr>
              <a:t>Направления: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1124" y="3391441"/>
            <a:ext cx="2546056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нормализация мышечного тонуса;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нормализация моторики артикуляционного аппарата;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нормализация речевого выдоха, выработка плавного, длительного выдоха;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нормализация просодики;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нормализация мелкой моторики рук и общей моторики.</a:t>
            </a:r>
            <a:endParaRPr lang="en-US" sz="1600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004561" y="731493"/>
            <a:ext cx="2742394" cy="5680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82"/>
              </a:lnSpc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подготовительном этапе особую роль играет лечебное направление, актуальность применения которого сохраняется на протяжении всей коррекции, но в самом начале его использование наиболее востребовано, т.к. медицинский блок способствует обеспечению физиологической основы для коррекционных воздействий.</a:t>
            </a:r>
          </a:p>
          <a:p>
            <a:pPr algn="just"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Лечебные направления многообразны, их использование и частота применения зависит от степени дизартрии. К лечебным мероприятиям относится: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массаж.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Санация носоглотки.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утяжелителей (шарфы, одеяла при массаже и на занятиях, утяжелители на лицо).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лечение для активации работы головного мозга, а также с целью седативной терапии (воздействия на метаболизм повышают эффективность логопедической работы).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Физиотерапия.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Парафинотерапия.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Электростимуляция импульсным током.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травяных ванн (при гиперкинезах).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Грязелечение (после ЭЭГ).</a:t>
            </a:r>
          </a:p>
          <a:p>
            <a:pPr algn="l" fontAlgn="base">
              <a:buFont typeface="+mj-lt"/>
              <a:buAutoNum type="arabicPeriod"/>
            </a:pPr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Диетотерапия.</a:t>
            </a:r>
          </a:p>
          <a:p>
            <a:pPr algn="just" fontAlgn="base"/>
            <a:r>
              <a:rPr lang="ru-RU" sz="1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 подготовительном этапе работы помимо логопеда, основными участниками коррекции будут невролог, ортопед, физиотерапевт, массажист, специалист по адаптивной физкультуре, педиатр (диетолог).</a:t>
            </a:r>
          </a:p>
          <a:p>
            <a:pPr algn="ctr">
              <a:lnSpc>
                <a:spcPts val="1482"/>
              </a:lnSpc>
            </a:pPr>
            <a:endParaRPr lang="en-US" sz="1167" dirty="0">
              <a:solidFill>
                <a:srgbClr val="000000"/>
              </a:solidFill>
              <a:latin typeface="Times New Roman" panose="02020603050405020304" pitchFamily="18" charset="0"/>
              <a:ea typeface="Halley"/>
              <a:cs typeface="Times New Roman" panose="02020603050405020304" pitchFamily="18" charset="0"/>
              <a:sym typeface="Halley"/>
            </a:endParaRP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9C3B93B9-76CC-4B7A-96C8-F3A93E5FF926}"/>
              </a:ext>
            </a:extLst>
          </p:cNvPr>
          <p:cNvSpPr/>
          <p:nvPr/>
        </p:nvSpPr>
        <p:spPr>
          <a:xfrm>
            <a:off x="5079144" y="6550672"/>
            <a:ext cx="535111" cy="534259"/>
          </a:xfrm>
          <a:custGeom>
            <a:avLst/>
            <a:gdLst/>
            <a:ahLst/>
            <a:cxnLst/>
            <a:rect l="l" t="t" r="r" b="b"/>
            <a:pathLst>
              <a:path w="535111" h="534259">
                <a:moveTo>
                  <a:pt x="0" y="0"/>
                </a:moveTo>
                <a:lnTo>
                  <a:pt x="535111" y="0"/>
                </a:lnTo>
                <a:lnTo>
                  <a:pt x="535111" y="534260"/>
                </a:lnTo>
                <a:lnTo>
                  <a:pt x="0" y="5342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D5DD64-AE62-4E6C-985B-5BD5F3D8FFB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48073" y="148091"/>
            <a:ext cx="524301" cy="536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1114</Words>
  <Application>Microsoft Office PowerPoint</Application>
  <PresentationFormat>Произвольный</PresentationFormat>
  <Paragraphs>69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Calibri</vt:lpstr>
      <vt:lpstr>Halley</vt:lpstr>
      <vt:lpstr>Inter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Yellow Illustrative Daycare Customer Testimonial Reviews Brochure</dc:title>
  <cp:lastModifiedBy>Anastasiya</cp:lastModifiedBy>
  <cp:revision>11</cp:revision>
  <dcterms:created xsi:type="dcterms:W3CDTF">2006-08-16T00:00:00Z</dcterms:created>
  <dcterms:modified xsi:type="dcterms:W3CDTF">2026-02-19T13:08:45Z</dcterms:modified>
  <dc:identifier>DAGiVh0duHk</dc:identifier>
</cp:coreProperties>
</file>