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1" r:id="rId7"/>
    <p:sldId id="267" r:id="rId8"/>
    <p:sldId id="268" r:id="rId9"/>
    <p:sldId id="272" r:id="rId10"/>
    <p:sldId id="269" r:id="rId11"/>
    <p:sldId id="270" r:id="rId12"/>
    <p:sldId id="263" r:id="rId13"/>
    <p:sldId id="265" r:id="rId14"/>
  </p:sldIdLst>
  <p:sldSz cx="9144000" cy="5143500" type="screen16x9"/>
  <p:notesSz cx="5143500" cy="9144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-48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2161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B84A984-FBC2-EDFD-6B1B-F5277D7B91F5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C0EC77A0-3EBB-CE47-7C6B-98163548F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1717C285-BE49-8F15-EFA7-C308508E0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0887D9-4145-6E1B-6493-05E4467E9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3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66FACBB-245D-6E80-91D2-D2F2A5E8646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D5B4ECF0-38BC-976E-3F73-4E89256A4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21C9C40-BBC1-3492-7A2F-8F5E039B3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5007E0-1745-B9DF-F081-6CFFE6A24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82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39D3180-B44B-03DB-2D0D-6E626EAE30C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6D315F7-8761-8E27-EF65-2F2DC4A7F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F5302BA-B102-8376-6605-224839933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3FDE58-5901-4C2A-E13B-9AB504E92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8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39D3180-B44B-03DB-2D0D-6E626EAE30C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6D315F7-8761-8E27-EF65-2F2DC4A7F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F5302BA-B102-8376-6605-224839933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3FDE58-5901-4C2A-E13B-9AB504E92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F7021451-1387-4CA6-816F-3879F97B5CBC}" type="slidenum">
              <a:rPr lang="en-US" sz="1800">
                <a:solidFill>
                  <a:prstClr val="black"/>
                </a:solidFill>
              </a:rPr>
              <a:pPr algn="l">
                <a:defRPr/>
              </a:pPr>
              <a:t>8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8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29551A-A5C6-338F-B1F9-ADB8CDD940A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E78944E6-68EC-EF4B-D130-713585153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43BCD213-65A1-BFD9-6AD9-3F6242A2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FD8D26-8D9D-3463-B11E-AB3F3CDDF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8387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4.jpeg" /><Relationship Id="rId4" Type="http://schemas.openxmlformats.org/officeDocument/2006/relationships/image" Target="../media/image35.pn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28.jpeg" /><Relationship Id="rId5" Type="http://schemas.openxmlformats.org/officeDocument/2006/relationships/image" Target="../media/image29.png" /><Relationship Id="rId6" Type="http://schemas.openxmlformats.org/officeDocument/2006/relationships/image" Target="../media/image30.jpeg" /><Relationship Id="rId7" Type="http://schemas.openxmlformats.org/officeDocument/2006/relationships/image" Target="../media/image3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6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04962" y="798707"/>
            <a:ext cx="7239000" cy="1298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3212" b="1" i="1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Р</a:t>
            </a:r>
            <a:r>
              <a:rPr lang="en-US" sz="3212" b="1" i="1" err="1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азвитие временных представлений</a:t>
            </a:r>
            <a:r>
              <a:rPr lang="ru-RU" sz="3212" b="1" i="1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3212" b="1" i="1" err="1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детей с </a:t>
            </a:r>
            <a:r>
              <a:rPr lang="ru-RU" sz="3212" b="1" i="1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ОВЗ</a:t>
            </a:r>
            <a:r>
              <a:rPr lang="en-US" sz="32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3212"/>
          </a:p>
        </p:txBody>
      </p:sp>
      <p:sp>
        <p:nvSpPr>
          <p:cNvPr id="4" name="Text 1"/>
          <p:cNvSpPr txBox="1"/>
          <p:nvPr/>
        </p:nvSpPr>
        <p:spPr>
          <a:xfrm>
            <a:off x="5583539" y="4241394"/>
            <a:ext cx="3246300" cy="192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Учитель дефектолог -Е</a:t>
            </a:r>
            <a:r>
              <a:rPr lang="en-US" sz="1200" err="1">
                <a:solidFill>
                  <a:srgbClr val="FFFFFF"/>
                </a:solidFill>
                <a:latin typeface="Dancing Script SemiBold" pitchFamily="2" charset="0"/>
                <a:ea typeface="Arial" pitchFamily="34" charset="0"/>
                <a:cs typeface="Arial" pitchFamily="34" charset="0"/>
              </a:rPr>
              <a:t>лена Плотникова
</a:t>
            </a:r>
            <a:endParaRPr lang="en-US" sz="1200">
              <a:latin typeface="Dancing Script SemiBold" pitchFamily="2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261600" y="3817944"/>
            <a:ext cx="4293000" cy="1039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986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986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571466F-76C7-D1D6-F8D8-84CCA3587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62" y="2461872"/>
            <a:ext cx="4145939" cy="19721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92AF07B-3ED3-802A-40D5-36036D10E5B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83E0D9EF-63DB-70CD-52A6-6AC9A34BD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="" xmlns:a16="http://schemas.microsoft.com/office/drawing/2014/main" id="{BEDB93B6-2D77-8D9B-1780-E18B80768478}"/>
              </a:ext>
            </a:extLst>
          </p:cNvPr>
          <p:cNvSpPr txBox="1"/>
          <p:nvPr/>
        </p:nvSpPr>
        <p:spPr>
          <a:xfrm>
            <a:off x="353699" y="118466"/>
            <a:ext cx="7239000" cy="600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12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Цепочка времен года. 12 месяцев.</a:t>
            </a:r>
            <a:endParaRPr kumimoji="0" lang="en-US" sz="3212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="" xmlns:a16="http://schemas.microsoft.com/office/drawing/2014/main" id="{E736B6F4-E31C-1E7B-38CE-13281F742815}"/>
              </a:ext>
            </a:extLst>
          </p:cNvPr>
          <p:cNvSpPr txBox="1"/>
          <p:nvPr/>
        </p:nvSpPr>
        <p:spPr>
          <a:xfrm>
            <a:off x="261600" y="3817944"/>
            <a:ext cx="4293000" cy="1039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kumimoji="0" lang="en-US" sz="9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656CE1-5560-B6B2-3A5E-2A7DEB65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10" y="760943"/>
            <a:ext cx="4135491" cy="4145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AD7CC4-48D7-3E8D-205C-F90D94DFA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05" y="642477"/>
            <a:ext cx="2603659" cy="43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887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412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ru-RU" sz="18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Роль родителей и семьи</a:t>
            </a:r>
            <a:r>
              <a:rPr lang="en-US" sz="18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1812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8</a:t>
            </a:r>
            <a:endParaRPr lang="en-US" sz="622"/>
          </a:p>
        </p:txBody>
      </p:sp>
      <p:sp>
        <p:nvSpPr>
          <p:cNvPr id="7" name="Text 2"/>
          <p:cNvSpPr txBox="1"/>
          <p:nvPr/>
        </p:nvSpPr>
        <p:spPr>
          <a:xfrm>
            <a:off x="169502" y="729030"/>
            <a:ext cx="3515400" cy="1174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Активное участие родителей в домашних играх усиливает эффект коррекции и способствует закреплению навыков вне учебного процесса.</a:t>
            </a:r>
            <a:r>
              <a:rPr lang="en-US" sz="11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1400"/>
          </a:p>
        </p:txBody>
      </p:sp>
      <p:sp>
        <p:nvSpPr>
          <p:cNvPr id="8" name="Text 3"/>
          <p:cNvSpPr txBox="1"/>
          <p:nvPr/>
        </p:nvSpPr>
        <p:spPr>
          <a:xfrm>
            <a:off x="314227" y="3586201"/>
            <a:ext cx="3515400" cy="1174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5000"/>
              </a:lnSpc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Поддержка положительной мотивации и совместное выполнение конструкторских заданий укрепляют эмоциональную связь и повышают заинтересованность детей.</a:t>
            </a:r>
            <a:r>
              <a:rPr lang="en-US" sz="11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140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7579746-0CF3-F61A-992B-5C5D64A949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633" t="7022" r="16413" b="12310"/>
          <a:stretch>
            <a:fillRect/>
          </a:stretch>
        </p:blipFill>
        <p:spPr>
          <a:xfrm>
            <a:off x="1285997" y="1867012"/>
            <a:ext cx="1282409" cy="15811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13598" y="630149"/>
            <a:ext cx="6758851" cy="12984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44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Спасибо за внимание!</a:t>
            </a:r>
            <a:r>
              <a:rPr lang="en-US" sz="24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2412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523" y="2039561"/>
            <a:ext cx="3838422" cy="280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Трудности ориентировки во времени при </a:t>
            </a:r>
            <a:r>
              <a:rPr lang="ru-RU" sz="22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ОВЗ</a:t>
            </a:r>
            <a:r>
              <a:rPr lang="en-US" sz="22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2212"/>
          </a:p>
        </p:txBody>
      </p:sp>
      <p:sp>
        <p:nvSpPr>
          <p:cNvPr id="6" name="Text 1"/>
          <p:cNvSpPr txBox="1"/>
          <p:nvPr/>
        </p:nvSpPr>
        <p:spPr>
          <a:xfrm>
            <a:off x="182659" y="1015404"/>
            <a:ext cx="4389341" cy="14990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err="1" smtClean="0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Дети с </a:t>
            </a:r>
            <a:r>
              <a:rPr lang="ru-RU" sz="1400" smtClean="0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ОВЗ</a:t>
            </a:r>
            <a:r>
              <a:rPr lang="en-US" sz="1400" smtClean="0">
                <a:solidFill>
                  <a:srgbClr val="FFFFFF"/>
                </a:solidFill>
                <a:latin typeface="Georgia" panose="02040502050405020303" pitchFamily="18" charset="0"/>
                <a:ea typeface="Arial" pitchFamily="34" charset="0"/>
                <a:cs typeface="Arial" pitchFamily="34" charset="0"/>
              </a:rPr>
              <a:t> испытывают сложности с пониманием последовательности событий, планированием и временем, что сказывается на обучении и социальной адаптации.
</a:t>
            </a:r>
            <a:endParaRPr lang="en-US" sz="1400">
              <a:latin typeface="Georgia" panose="02040502050405020303" pitchFamily="18" charset="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endParaRPr lang="en-US" sz="622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C10ECE0-F0BC-3741-EC0F-0E98D0A946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905" t="2941" r="10861" b="15332"/>
          <a:stretch>
            <a:fillRect/>
          </a:stretch>
        </p:blipFill>
        <p:spPr>
          <a:xfrm>
            <a:off x="111834" y="2398815"/>
            <a:ext cx="1506458" cy="21680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7609" y="2571750"/>
            <a:ext cx="3180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Основой является освоение ключевых категорий времени — «вчера», «сегодня», «завтра», дней недели и сезонов, обеспечивающих понимание последовательности.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Особенности игрового подхода в коррекции ЗПР
</a:t>
            </a:r>
            <a:endParaRPr lang="en-US" sz="2012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</a:t>
            </a:r>
            <a:endParaRPr lang="en-US" sz="622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Наглядность и мотивация в играх
</a:t>
            </a:r>
            <a:r>
              <a:rPr lang="en-US" sz="609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en-US" sz="948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Игры используют наглядно-действенные и образные средства, что повышает интерес и активность ребенка в коррекционной работе, обеспечивая эффективное усвоение материала.
</a:t>
            </a:r>
            <a:endParaRPr lang="en-US" sz="1202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Интеграция учебных и корректирующих целей
</a:t>
            </a:r>
            <a:r>
              <a:rPr lang="en-US" sz="609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en-US" sz="948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Игровой процесс сочетается с образовательными задачами, что способствует формированию навыков через увлекательные упражнения, адаптированные по уровню и интересам ребёнка.
</a:t>
            </a:r>
            <a:endParaRPr lang="en-US" sz="1202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Семейная и образовательная поддержка
</a:t>
            </a:r>
            <a:r>
              <a:rPr lang="en-US" sz="609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en-US" sz="948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Вовлечение родителей и педагогов в игровой процесс усиливает положительный эффект и помогает переносить навыки ориентировки во времени в повседневность.
</a:t>
            </a:r>
            <a:endParaRPr lang="en-US" sz="1202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8159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8676" y="258900"/>
            <a:ext cx="8914865" cy="540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Примеры эффективных игр для развития временных представлений</a:t>
            </a:r>
            <a:r>
              <a:rPr lang="en-US" sz="2128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2128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5</a:t>
            </a:r>
            <a:endParaRPr lang="en-US" sz="622"/>
          </a:p>
        </p:txBody>
      </p:sp>
      <p:sp>
        <p:nvSpPr>
          <p:cNvPr id="10" name="Text 2"/>
          <p:cNvSpPr txBox="1"/>
          <p:nvPr/>
        </p:nvSpPr>
        <p:spPr>
          <a:xfrm>
            <a:off x="153980" y="2417265"/>
            <a:ext cx="1636200" cy="1573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00B0F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«Календарь»</a:t>
            </a: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Ребенок отмечает даты, месяца, сезоны, сопоставляя погоду с временем года для формирования целостного представления о календаре.
</a:t>
            </a:r>
            <a:endParaRPr lang="en-US" sz="1200"/>
          </a:p>
        </p:txBody>
      </p:sp>
      <p:sp>
        <p:nvSpPr>
          <p:cNvPr id="11" name="Text 3"/>
          <p:cNvSpPr txBox="1"/>
          <p:nvPr/>
        </p:nvSpPr>
        <p:spPr>
          <a:xfrm>
            <a:off x="3753901" y="2764000"/>
            <a:ext cx="1636200" cy="1573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00B0F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«Части суток»
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Игра позволяет сравнивать и обозначать различия между утром, днем, вечером и ночью через простые визуальные и вербальные задания.
</a:t>
            </a:r>
            <a:endParaRPr lang="en-US" sz="1200"/>
          </a:p>
        </p:txBody>
      </p:sp>
      <p:sp>
        <p:nvSpPr>
          <p:cNvPr id="12" name="Text 4"/>
          <p:cNvSpPr txBox="1"/>
          <p:nvPr/>
        </p:nvSpPr>
        <p:spPr>
          <a:xfrm>
            <a:off x="1963814" y="2773988"/>
            <a:ext cx="1636200" cy="1573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FFFF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«Что было раньше</a:t>
            </a:r>
            <a:r>
              <a:rPr lang="en-US" sz="1400" b="1" smtClean="0">
                <a:solidFill>
                  <a:srgbClr val="FFFF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?»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Участники располагают карточки с изображениями событий в логической последовательности, развивая понимание порядка и причинно-следственных связей.</a:t>
            </a:r>
            <a:r>
              <a:rPr lang="en-US" sz="14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lang="en-US" sz="1400"/>
          </a:p>
        </p:txBody>
      </p:sp>
      <p:sp>
        <p:nvSpPr>
          <p:cNvPr id="13" name="Text 5"/>
          <p:cNvSpPr txBox="1"/>
          <p:nvPr/>
        </p:nvSpPr>
        <p:spPr>
          <a:xfrm>
            <a:off x="5497927" y="2631777"/>
            <a:ext cx="1636200" cy="1573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FFFF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«Когда что происходит</a:t>
            </a:r>
            <a:r>
              <a:rPr lang="en-US" sz="1400" b="1" smtClean="0">
                <a:solidFill>
                  <a:srgbClr val="FFFF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?»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Подбор изображений и событий к определённому времени дня или недели помогает закрепить навыки ориентации во времени и последовательности.
</a:t>
            </a:r>
            <a:endParaRPr lang="en-US" sz="1200"/>
          </a:p>
        </p:txBody>
      </p:sp>
      <p:sp>
        <p:nvSpPr>
          <p:cNvPr id="14" name="Text 6"/>
          <p:cNvSpPr txBox="1"/>
          <p:nvPr/>
        </p:nvSpPr>
        <p:spPr>
          <a:xfrm>
            <a:off x="7241952" y="2425640"/>
            <a:ext cx="1636200" cy="1573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400" b="1">
                <a:solidFill>
                  <a:srgbClr val="00B0F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«В гостях у часов»</a:t>
            </a: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en-US" sz="12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Сюжетно-ролевая игра с игрушками, которые следуют расписанию, способствует развитию планирования и саморегуляции у детей с ЗПР.
</a:t>
            </a:r>
            <a:endParaRPr lang="en-US" sz="120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337594D-9CBE-6D88-F2AF-21830D22E7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727" t="3039" r="3711" b="1769"/>
          <a:stretch>
            <a:fillRect/>
          </a:stretch>
        </p:blipFill>
        <p:spPr>
          <a:xfrm>
            <a:off x="3260106" y="683703"/>
            <a:ext cx="2623790" cy="19809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59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972" y="201279"/>
            <a:ext cx="8612400" cy="540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12" b="1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Игры на развитие временных представлений</a:t>
            </a:r>
            <a:endParaRPr lang="en-US" sz="2212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622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6</a:t>
            </a:r>
            <a:endParaRPr lang="en-US" sz="622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endParaRPr lang="en-US" sz="1022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8BBC05-31DA-3AF0-0F78-336FAB4020FA}"/>
              </a:ext>
            </a:extLst>
          </p:cNvPr>
          <p:cNvSpPr txBox="1"/>
          <p:nvPr/>
        </p:nvSpPr>
        <p:spPr>
          <a:xfrm>
            <a:off x="618372" y="654435"/>
            <a:ext cx="3636862" cy="432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21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Что сначала, что потом?</a:t>
            </a:r>
            <a:endParaRPr kumimoji="0" lang="en-US" sz="22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558D139-6523-9870-88D7-AB48E286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41456" y="81814"/>
            <a:ext cx="3614285" cy="59652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F4C4EAC-25E0-710B-5C53-858B65C80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29" y="560143"/>
            <a:ext cx="2504343" cy="46815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5CB181C-9100-7299-83F0-067F315E4F6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3158520F-00F3-AD9D-2921-B57D3ACD7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="" xmlns:a16="http://schemas.microsoft.com/office/drawing/2014/main" id="{DEC13592-5FAE-DEA5-D169-19120543420C}"/>
              </a:ext>
            </a:extLst>
          </p:cNvPr>
          <p:cNvSpPr txBox="1"/>
          <p:nvPr/>
        </p:nvSpPr>
        <p:spPr>
          <a:xfrm>
            <a:off x="353699" y="87834"/>
            <a:ext cx="7239000" cy="600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12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Утро, день, вечер, ночь</a:t>
            </a:r>
            <a:endParaRPr kumimoji="0" lang="en-US" sz="3212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="" xmlns:a16="http://schemas.microsoft.com/office/drawing/2014/main" id="{FEB649B5-2753-8BDD-EF1B-14B405FCDCFA}"/>
              </a:ext>
            </a:extLst>
          </p:cNvPr>
          <p:cNvSpPr txBox="1"/>
          <p:nvPr/>
        </p:nvSpPr>
        <p:spPr>
          <a:xfrm>
            <a:off x="261600" y="3817944"/>
            <a:ext cx="4293000" cy="1039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kumimoji="0" lang="en-US" sz="9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2B6AE4-4699-673F-976E-4F907DE16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76424" y="238382"/>
            <a:ext cx="3898051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C5328F-44D5-A3AC-D92E-DA93B7384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104" y="1340267"/>
            <a:ext cx="2939730" cy="29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118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7BC1966-7546-3AE4-06BA-87FE891762E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50192362-A729-8BD4-958B-723E6DE5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="" xmlns:a16="http://schemas.microsoft.com/office/drawing/2014/main" id="{308647F4-5D3F-511F-9E06-27AA1D39DDE9}"/>
              </a:ext>
            </a:extLst>
          </p:cNvPr>
          <p:cNvSpPr txBox="1"/>
          <p:nvPr/>
        </p:nvSpPr>
        <p:spPr>
          <a:xfrm>
            <a:off x="353699" y="87834"/>
            <a:ext cx="7239000" cy="600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12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Дни недели</a:t>
            </a:r>
            <a:endParaRPr kumimoji="0" lang="en-US" sz="3212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="" xmlns:a16="http://schemas.microsoft.com/office/drawing/2014/main" id="{0959457A-3492-25CD-226A-36CD8EE8C112}"/>
              </a:ext>
            </a:extLst>
          </p:cNvPr>
          <p:cNvSpPr txBox="1"/>
          <p:nvPr/>
        </p:nvSpPr>
        <p:spPr>
          <a:xfrm>
            <a:off x="261600" y="3817944"/>
            <a:ext cx="4293000" cy="1039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kumimoji="0" lang="ru-RU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1,2,3,4,5,6,7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9380AF-B3E9-653A-A90C-B3100EDD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158"/>
          <a:stretch>
            <a:fillRect/>
          </a:stretch>
        </p:blipFill>
        <p:spPr>
          <a:xfrm>
            <a:off x="5261910" y="835707"/>
            <a:ext cx="3757102" cy="37100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846680" y="-1096448"/>
            <a:ext cx="1392172" cy="503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848272" y="294133"/>
            <a:ext cx="1415137" cy="50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4332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7BC1966-7546-3AE4-06BA-87FE891762E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50192362-A729-8BD4-958B-723E6DE5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2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="" xmlns:a16="http://schemas.microsoft.com/office/drawing/2014/main" id="{308647F4-5D3F-511F-9E06-27AA1D39DDE9}"/>
              </a:ext>
            </a:extLst>
          </p:cNvPr>
          <p:cNvSpPr txBox="1"/>
          <p:nvPr/>
        </p:nvSpPr>
        <p:spPr>
          <a:xfrm>
            <a:off x="353699" y="87834"/>
            <a:ext cx="7239000" cy="600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defRPr/>
            </a:pPr>
            <a:r>
              <a:rPr lang="ru-RU" sz="3212" smtClean="0">
                <a:solidFill>
                  <a:prstClr val="white"/>
                </a:solidFill>
              </a:rPr>
              <a:t>Настенныйкалендарь</a:t>
            </a:r>
            <a:endParaRPr lang="en-US" sz="3212">
              <a:solidFill>
                <a:prstClr val="white"/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="" xmlns:a16="http://schemas.microsoft.com/office/drawing/2014/main" id="{0959457A-3492-25CD-226A-36CD8EE8C112}"/>
              </a:ext>
            </a:extLst>
          </p:cNvPr>
          <p:cNvSpPr txBox="1"/>
          <p:nvPr/>
        </p:nvSpPr>
        <p:spPr>
          <a:xfrm>
            <a:off x="2587837" y="4544199"/>
            <a:ext cx="3047344" cy="51975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>
              <a:lnSpc>
                <a:spcPct val="115000"/>
              </a:lnSpc>
              <a:defRPr/>
            </a:pPr>
            <a:r>
              <a:rPr lang="en-US" sz="986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r>
              <a:rPr lang="ru-RU" sz="400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1,2,3,4,5,6,7</a:t>
            </a:r>
            <a:endParaRPr lang="en-US" sz="400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677521"/>
            <a:ext cx="3635529" cy="36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267" y="518737"/>
            <a:ext cx="2964824" cy="395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4519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6296732-E4A8-B65D-D87D-27CFA87D7D9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40FD5637-5328-F90A-C841-43995C5F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313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="" xmlns:a16="http://schemas.microsoft.com/office/drawing/2014/main" id="{5DEE80B8-70D9-027C-C791-91D24108A7C4}"/>
              </a:ext>
            </a:extLst>
          </p:cNvPr>
          <p:cNvSpPr txBox="1"/>
          <p:nvPr/>
        </p:nvSpPr>
        <p:spPr>
          <a:xfrm>
            <a:off x="95726" y="156084"/>
            <a:ext cx="7239000" cy="600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12">
                <a:solidFill>
                  <a:schemeClr val="bg1"/>
                </a:solidFill>
                <a:latin typeface="Calibri"/>
              </a:rPr>
              <a:t>Времена года</a:t>
            </a:r>
            <a:endParaRPr kumimoji="0" lang="en-US" sz="3212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="" xmlns:a16="http://schemas.microsoft.com/office/drawing/2014/main" id="{A83FE999-E4AE-942A-A359-D757AFC5E2D3}"/>
              </a:ext>
            </a:extLst>
          </p:cNvPr>
          <p:cNvSpPr txBox="1"/>
          <p:nvPr/>
        </p:nvSpPr>
        <p:spPr>
          <a:xfrm>
            <a:off x="159367" y="3858825"/>
            <a:ext cx="4293000" cy="103950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8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
</a:t>
            </a:r>
            <a:endParaRPr kumimoji="0" lang="en-US" sz="9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B11E4E-252C-1C80-8547-E1FA89181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60576" y="72976"/>
            <a:ext cx="3178607" cy="44915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F1CD51A-E1C8-0E7F-2229-4CB2C7A5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16" t="2344" r="3174" b="1720"/>
          <a:stretch>
            <a:fillRect/>
          </a:stretch>
        </p:blipFill>
        <p:spPr>
          <a:xfrm rot="16200000">
            <a:off x="5301298" y="145052"/>
            <a:ext cx="3404026" cy="35206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E465733-36E9-1B93-1500-0FDEDCA36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28200" b="51446"/>
          <a:stretch>
            <a:fillRect/>
          </a:stretch>
        </p:blipFill>
        <p:spPr bwMode="auto">
          <a:xfrm>
            <a:off x="1644989" y="4008002"/>
            <a:ext cx="3272414" cy="946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635DF5-E6E1-2B36-280B-3649C271A9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1210"/>
          <a:stretch>
            <a:fillRect/>
          </a:stretch>
        </p:blipFill>
        <p:spPr>
          <a:xfrm>
            <a:off x="5635384" y="3723785"/>
            <a:ext cx="3204524" cy="10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4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PptxGenJS</Company>
  <PresentationFormat>On-screen Show (16:9)</PresentationFormat>
  <Paragraphs>37</Paragraphs>
  <Slides>12</Slides>
  <Notes>12</Notes>
  <TotalTime>269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 Light</vt:lpstr>
      <vt:lpstr>Calibri</vt:lpstr>
      <vt:lpstr>Georgia</vt:lpstr>
      <vt:lpstr>Dancing Script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PptxGenJS Presentation</dc:title>
  <dc:creator>PptxGenJS</dc:creator>
  <cp:lastModifiedBy>Ольга Ройтенберг</cp:lastModifiedBy>
  <cp:revision>12</cp:revision>
  <dcterms:created xsi:type="dcterms:W3CDTF">2026-01-23T14:43:23Z</dcterms:created>
  <dcterms:modified xsi:type="dcterms:W3CDTF">2026-02-20T06:00:14Z</dcterms:modified>
  <dc:subject>PptxGenJS Presentation</dc:subject>
</cp:coreProperties>
</file>