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97" r:id="rId3"/>
    <p:sldId id="398" r:id="rId4"/>
    <p:sldId id="396" r:id="rId5"/>
    <p:sldId id="391" r:id="rId6"/>
    <p:sldId id="388" r:id="rId7"/>
    <p:sldId id="395" r:id="rId8"/>
    <p:sldId id="393" r:id="rId9"/>
    <p:sldId id="392" r:id="rId10"/>
    <p:sldId id="399" r:id="rId11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8324E83-5444-4B10-A94D-8EB123D02295}">
          <p14:sldIdLst>
            <p14:sldId id="256"/>
            <p14:sldId id="397"/>
            <p14:sldId id="398"/>
            <p14:sldId id="396"/>
            <p14:sldId id="391"/>
            <p14:sldId id="388"/>
            <p14:sldId id="395"/>
            <p14:sldId id="393"/>
          </p14:sldIdLst>
        </p14:section>
        <p14:section name="Раздел без заголовка" id="{273981E1-EB8A-4581-9A11-D12A411753D7}">
          <p14:sldIdLst>
            <p14:sldId id="392"/>
            <p14:sldId id="3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3019"/>
    <a:srgbClr val="5B9BD5"/>
    <a:srgbClr val="7C3F24"/>
    <a:srgbClr val="00119F"/>
    <a:srgbClr val="00119E"/>
    <a:srgbClr val="0091FA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лиц</c:v>
                </c:pt>
                <c:pt idx="1">
                  <c:v>Против половой неприкосновенности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</c:v>
                </c:pt>
                <c:pt idx="1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46-444C-8BD1-496BE44A4C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Количество лиц</c:v>
                </c:pt>
                <c:pt idx="1">
                  <c:v>Против половой неприкосновенности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</c:v>
                </c:pt>
                <c:pt idx="1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46-444C-8BD1-496BE44A4C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9746408"/>
        <c:axId val="119746800"/>
      </c:barChart>
      <c:catAx>
        <c:axId val="119746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9746800"/>
        <c:crosses val="autoZero"/>
        <c:auto val="1"/>
        <c:lblAlgn val="ctr"/>
        <c:lblOffset val="100"/>
        <c:noMultiLvlLbl val="0"/>
      </c:catAx>
      <c:valAx>
        <c:axId val="1197468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9746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1AEE0-B9EA-4C87-99B4-9F3624B26CE8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9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B7311-C0D4-4C39-A205-30A47CA754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8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B7311-C0D4-4C39-A205-30A47CA754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24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BCB40-34D1-42BD-B8AB-4A3A8D6B9699}" type="datetime1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2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C4C0A-828F-484E-96BD-36923EAC5D2A}" type="datetime1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6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10060-FEBF-415F-BEA9-ACE62EAB05C5}" type="datetime1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0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A13C-2320-42FD-BC80-1473FA3392B5}" type="datetime1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1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D064-58D5-4224-8F38-170228D1EB50}" type="datetime1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26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69BD-B63E-416D-B4D7-270E158419FB}" type="datetime1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2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7830-50BD-42B2-A91B-4AC9AA16138F}" type="datetime1">
              <a:rPr lang="ru-RU" smtClean="0"/>
              <a:t>24.02.2026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C79B-3D97-4A47-A310-3733ED7DE400}" type="datetime1">
              <a:rPr lang="ru-RU" smtClean="0"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35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60FC-CECF-49FB-B35E-6D78F5E92E8F}" type="datetime1">
              <a:rPr lang="ru-RU" smtClean="0"/>
              <a:t>24.02.2026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8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9B40C-59BE-45DF-B1C7-6C7B805EB974}" type="datetime1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0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0299-8AE1-4725-B512-EFBEF9012ECD}" type="datetime1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63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80124-ACE2-4625-8100-6BCF641B5E3E}" type="datetime1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89BD1-5081-42E5-967B-0AC1C3CD42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2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1396" y="1730396"/>
            <a:ext cx="696761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Нормативно-правовое регулирование вопросов, связанных с защитой прав детей на половую неприкосновенность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1048369"/>
            <a:ext cx="844550" cy="136405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092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раннему выявлению угроз безопасности </a:t>
            </a:r>
            <a:r>
              <a:rPr lang="ru-RU" b="1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0038" y="2104224"/>
            <a:ext cx="10793107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9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педагогов</a:t>
            </a:r>
            <a:r>
              <a:rPr lang="ru-RU" sz="9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9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200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требования нормативных актов до  всего </a:t>
            </a:r>
            <a:r>
              <a:rPr lang="ru-RU" sz="9200" dirty="0" err="1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педсостава</a:t>
            </a:r>
            <a:r>
              <a:rPr lang="ru-RU" sz="9200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акцент — на новых сотрудников; </a:t>
            </a:r>
            <a:endParaRPr lang="ru-RU" sz="9200" dirty="0">
              <a:solidFill>
                <a:srgbClr val="1D1D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9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9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инструментами диагностики</a:t>
            </a:r>
            <a:r>
              <a:rPr lang="ru-RU" sz="9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9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2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Обучение заполнению чек-листов и листов наблюдения</a:t>
            </a:r>
            <a:r>
              <a:rPr lang="ru-RU" sz="9200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92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2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2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Чёткое определение порядка и сроков сдачи документов </a:t>
            </a:r>
            <a:r>
              <a:rPr lang="ru-RU" sz="9200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-психологам;</a:t>
            </a:r>
            <a:endParaRPr lang="ru-RU" sz="9200" b="1" dirty="0">
              <a:solidFill>
                <a:srgbClr val="1D1D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9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</a:t>
            </a:r>
            <a:r>
              <a:rPr lang="ru-RU" sz="9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</a:t>
            </a:r>
            <a:r>
              <a:rPr lang="ru-RU" sz="9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9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2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программных комплексов </a:t>
            </a:r>
            <a:r>
              <a:rPr lang="ru-RU" sz="9200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психодиагностики </a:t>
            </a:r>
            <a:r>
              <a:rPr lang="ru-RU" sz="92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высвобождения времени психологов на работу с </a:t>
            </a:r>
            <a:r>
              <a:rPr lang="ru-RU" sz="9200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детьми;</a:t>
            </a:r>
            <a:endParaRPr lang="ru-RU" sz="9200" dirty="0">
              <a:solidFill>
                <a:srgbClr val="1D1D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9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 </a:t>
            </a:r>
            <a:r>
              <a:rPr lang="ru-RU" sz="9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lang="ru-RU" sz="9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9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2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специалистов КДНиЗП в </a:t>
            </a:r>
            <a:r>
              <a:rPr lang="ru-RU" sz="9200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школьные </a:t>
            </a:r>
            <a:r>
              <a:rPr lang="ru-RU" sz="92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</a:t>
            </a:r>
            <a:r>
              <a:rPr lang="ru-RU" sz="9200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профилактики;</a:t>
            </a:r>
            <a:endParaRPr lang="ru-RU" sz="9200" dirty="0">
              <a:solidFill>
                <a:srgbClr val="1D1D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9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Документооборот</a:t>
            </a:r>
            <a:r>
              <a:rPr lang="ru-RU" sz="9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9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2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направления протоколов </a:t>
            </a:r>
            <a:r>
              <a:rPr lang="ru-RU" sz="9200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Советов </a:t>
            </a:r>
            <a:r>
              <a:rPr lang="ru-RU" sz="92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в ПДН </a:t>
            </a:r>
            <a:r>
              <a:rPr lang="ru-RU" sz="9200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ОВД.</a:t>
            </a:r>
            <a:endParaRPr lang="ru-RU" sz="9200" dirty="0">
              <a:solidFill>
                <a:srgbClr val="1D1D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52" y="5631678"/>
            <a:ext cx="1635093" cy="12263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67" y="1016610"/>
            <a:ext cx="847417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5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1048369"/>
            <a:ext cx="844550" cy="13640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0345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1400" y="926355"/>
            <a:ext cx="78108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2025 году на территории муниципального образования в отношении несовершеннолетних совершено 148 преступлений, что равно количеству преступлений, совершенных в 2024 году.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этом количество преступлений против половой неприкосновенности увеличилось на 8 преступлений и составило 22 преступления. Увеличение произошло на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57,1%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несовершеннолетних, в отношении которых совершены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преступления против половой неприкосновенности: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2025 год – 26 несовершеннолетних, 2024 год – 18 несовершеннолетних. Рост составил +8 несовершеннолетних или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44,4%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Уголовный Кодекс Российской Федерации» — читать в электронно-библиотечной  системе Znan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860" y="1048369"/>
            <a:ext cx="2961290" cy="4338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778212760"/>
              </p:ext>
            </p:extLst>
          </p:nvPr>
        </p:nvGraphicFramePr>
        <p:xfrm>
          <a:off x="167728" y="4218468"/>
          <a:ext cx="8775316" cy="2503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07822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1048369"/>
            <a:ext cx="844550" cy="136405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9284" y="395417"/>
            <a:ext cx="96876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татистические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в разрезе образовательных организаций (без учета преступлений прошлых лет).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Наибольшее количество преступлений против половой неприкосновенности несовершеннолетних в 2024 и 2025 годах совершено в отношении обучающихся гимназии № 4 и СОШ № 29.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355945"/>
              </p:ext>
            </p:extLst>
          </p:nvPr>
        </p:nvGraphicFramePr>
        <p:xfrm>
          <a:off x="1598140" y="1872748"/>
          <a:ext cx="9448801" cy="4879368"/>
        </p:xfrm>
        <a:graphic>
          <a:graphicData uri="http://schemas.openxmlformats.org/drawingml/2006/table">
            <a:tbl>
              <a:tblPr firstRow="1" firstCol="1" bandRow="1"/>
              <a:tblGrid>
                <a:gridCol w="2527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92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9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29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7274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организация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преступлений, совершенных в отношении обучающихся несовершеннолетних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+/-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1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1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1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1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1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1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1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1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1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1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1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1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1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1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1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НСПК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18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НПТ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1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565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1048369"/>
            <a:ext cx="844550" cy="136405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265750"/>
              </p:ext>
            </p:extLst>
          </p:nvPr>
        </p:nvGraphicFramePr>
        <p:xfrm>
          <a:off x="1082591" y="1787033"/>
          <a:ext cx="10573949" cy="3336902"/>
        </p:xfrm>
        <a:graphic>
          <a:graphicData uri="http://schemas.openxmlformats.org/drawingml/2006/table">
            <a:tbl>
              <a:tblPr firstRow="1" firstCol="1" bandRow="1"/>
              <a:tblGrid>
                <a:gridCol w="5330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65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35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28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33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Статьи уголовно кодекса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преступлений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+/-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33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Ст. 132 УК РФ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(насильственные действия сексуального характера)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6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Ст. 134 УК РФ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(половое сношение и иные действия сексуального характера с лицом, не достигшим шестнадцатилетнего возраста)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68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Ст. 135 УК РФ (совершение развратных действий без применения насилия с лицом, не достигшим 16 летнего возраста)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50784" y="309705"/>
            <a:ext cx="107057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Преступления в разрезе статей Уголовного кодекса (без учета преступлений прошлых лет): наибольшее количество преступлений связано с совершением развратных действий без применения насилия. При этом следует отметить, что как в 2024, так и в 2025 году на территории муниципального образования не выявлялись преступления, ответственность за которые предусмотрена статьей 131 УК РФ (изнасилование).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495" r="93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14" y="5123935"/>
            <a:ext cx="2998576" cy="167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54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1048369"/>
            <a:ext cx="844550" cy="13640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Статистика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разрезе статуса преступников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66595"/>
              </p:ext>
            </p:extLst>
          </p:nvPr>
        </p:nvGraphicFramePr>
        <p:xfrm>
          <a:off x="1243915" y="1894703"/>
          <a:ext cx="7652950" cy="4627606"/>
        </p:xfrm>
        <a:graphic>
          <a:graphicData uri="http://schemas.openxmlformats.org/drawingml/2006/table">
            <a:tbl>
              <a:tblPr firstRow="1" firstCol="1" bandRow="1"/>
              <a:tblGrid>
                <a:gridCol w="35212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76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98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42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79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Знакомый, незнакомый, родственник (степень родства), сожитель, отчим, неустановленное лицо и др.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преступлений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6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9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знакомый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9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Отчим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9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Дядя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9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Отец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9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Сожитель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9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Опекун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92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816" y="1902942"/>
            <a:ext cx="3262184" cy="229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32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1048369"/>
            <a:ext cx="844550" cy="13640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выявление — основа профилактики правонарушений несовершеннолетних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2724" y="3953589"/>
            <a:ext cx="9135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>
              <a:spcAft>
                <a:spcPts val="0"/>
              </a:spcAft>
              <a:tabLst>
                <a:tab pos="450215" algn="l"/>
              </a:tabLst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103" y="1522462"/>
            <a:ext cx="82872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⚖️ Нормативная база</a:t>
            </a:r>
            <a:r>
              <a:rPr lang="ru-RU" b="1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1D1D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</a:t>
            </a:r>
            <a:r>
              <a:rPr lang="ru-RU" b="1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120-ФЗ от </a:t>
            </a:r>
            <a:r>
              <a:rPr lang="ru-RU" b="1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24.06.1999</a:t>
            </a:r>
            <a:r>
              <a:rPr lang="ru-RU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основах системы профилактики безнадзорности и правонарушений несовершеннолетних</a:t>
            </a:r>
            <a:r>
              <a:rPr lang="ru-RU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9: Обязанности органов системы профилактики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детей от насилия и </a:t>
            </a:r>
            <a:r>
              <a:rPr lang="ru-RU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эксплуатации;</a:t>
            </a:r>
            <a:endParaRPr lang="ru-RU" dirty="0">
              <a:solidFill>
                <a:srgbClr val="1D1D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семей и несовершеннолетних в </a:t>
            </a:r>
            <a:r>
              <a:rPr lang="ru-RU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СОП.</a:t>
            </a:r>
            <a:endParaRPr lang="ru-RU" dirty="0">
              <a:solidFill>
                <a:srgbClr val="1D1D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Незамедлительное информирование:</a:t>
            </a:r>
            <a:endParaRPr lang="ru-RU" b="0" dirty="0">
              <a:solidFill>
                <a:srgbClr val="1D1D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446668"/>
              </p:ext>
            </p:extLst>
          </p:nvPr>
        </p:nvGraphicFramePr>
        <p:xfrm>
          <a:off x="1351005" y="3624648"/>
          <a:ext cx="10002795" cy="273084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153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496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4844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Служба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Повод для информирования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58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🏛 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Прокуратура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прав и свобод несовершеннолетних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826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👥 КДН и ЗП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прав на образование, труд, отдых, жилище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580"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🛡Орган 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опеки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без попечения / в угрожающей обстановке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264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👮 Орган внутренних дел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Жестокое обращение, противоправные действия в отношении детей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900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14184"/>
            <a:ext cx="10917195" cy="106268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Раннее выявление в образовательной организации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656713"/>
              </p:ext>
            </p:extLst>
          </p:nvPr>
        </p:nvGraphicFramePr>
        <p:xfrm>
          <a:off x="1029730" y="1448388"/>
          <a:ext cx="10192263" cy="21945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3974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97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974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Ситуация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работника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руководителя ОО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Насилие / жестокое обращение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 Сообщить руководителю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 Направить в: Прокуратуру, СК, КДНиЗП, МВД, УСЗН, Опеку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Систематические пропуски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 Зафиксировать, сообщить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 Провести обследование семьи → Акт → Ведомственный учёт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198" y="3880022"/>
            <a:ext cx="968152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000" b="1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2000" b="1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информирования:</a:t>
            </a:r>
            <a:r>
              <a:rPr lang="ru-RU" sz="20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незамедлительно.</a:t>
            </a:r>
          </a:p>
          <a:p>
            <a:pPr indent="457200" algn="just">
              <a:spcAft>
                <a:spcPts val="0"/>
              </a:spcAft>
            </a:pPr>
            <a:r>
              <a:rPr lang="ru-RU" sz="2000" b="1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</a:t>
            </a:r>
            <a:r>
              <a:rPr lang="ru-RU" sz="2000" b="1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база:</a:t>
            </a:r>
            <a:r>
              <a:rPr lang="ru-RU" sz="20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Постановление № 3/9 от 24.10.2014, п. </a:t>
            </a:r>
            <a:r>
              <a:rPr lang="ru-RU" sz="2000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8.5.3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 утверждении порядка работы по раннему выявлению детского и семейного неблагополучия на территории Краснодарского края».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545" y="4359875"/>
            <a:ext cx="2720546" cy="2720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67" y="1016610"/>
            <a:ext cx="847417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968" y="365125"/>
            <a:ext cx="10315832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Информирование о нарушениях прав несовершеннолетних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9772" y="1210962"/>
            <a:ext cx="10184027" cy="4966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Регламентировано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постановлением комиссии по делам несовершеннолетних и защите их прав при администрации Краснодарского края от 27 декабря 2017 года № 4/3 п. 7.2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выявленный случай — предмет незамедлительного </a:t>
            </a: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информирования!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 по компетенции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Ключевое требование: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задержек, документально,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фиксацией.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запуск межведомственного алгоритма защиты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84" y="5272755"/>
            <a:ext cx="2087816" cy="1585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67" y="1016610"/>
            <a:ext cx="847417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958231"/>
            <a:ext cx="10515600" cy="5783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информирования о ЧП с несовершеннолетним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89BD1-5081-42E5-967B-0AC1C3CD425D}" type="slidenum"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1048369"/>
            <a:ext cx="844550" cy="1364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038" y="52475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78580" y="1849039"/>
            <a:ext cx="96348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основание: </a:t>
            </a:r>
            <a:r>
              <a:rPr lang="ru-RU" sz="2000" dirty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комиссии по делам несовершеннолетних и защите их прав при администрации Краснодарского края от 24.10.2014 № 3/8 «Об утверждении Порядка межведомственного взаимодействия при возникновении чрезвычайного происшествия с несовершеннолетним</a:t>
            </a:r>
            <a:r>
              <a:rPr lang="ru-RU" sz="2000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000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1D1D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факта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чрезвычайного происшествия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 необходимо: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Шаг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Незамедлительно (в режиме реального времени) сообщить по телефону: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председателю КДНиЗП по месту выявления;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руководителю управления по делам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 рабочего дня подготовить и направить письменную информацию в КДНиЗП при администрации г. Новороссийска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Ответственные: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должностные лица органов и учреждений системы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628" y="5247503"/>
            <a:ext cx="1633139" cy="14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90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6107</TotalTime>
  <Words>773</Words>
  <Application>Microsoft Office PowerPoint</Application>
  <PresentationFormat>Широкоэкранный</PresentationFormat>
  <Paragraphs>205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Актуальность проблемы: </vt:lpstr>
      <vt:lpstr>Презентация PowerPoint</vt:lpstr>
      <vt:lpstr>Презентация PowerPoint</vt:lpstr>
      <vt:lpstr>Статистика в разрезе статуса преступников </vt:lpstr>
      <vt:lpstr>Раннее выявление — основа профилактики правонарушений несовершеннолетних </vt:lpstr>
      <vt:lpstr> Раннее выявление в образовательной организации</vt:lpstr>
      <vt:lpstr>Информирование о нарушениях прав несовершеннолетних </vt:lpstr>
      <vt:lpstr>Порядок информирования о ЧП с несовершеннолетним </vt:lpstr>
      <vt:lpstr>План мероприятий по раннему выявлению угроз безопасности несовершеннолетних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Шулин А.К.</dc:creator>
  <cp:lastModifiedBy>admin</cp:lastModifiedBy>
  <cp:revision>558</cp:revision>
  <cp:lastPrinted>2025-10-30T12:50:47Z</cp:lastPrinted>
  <dcterms:created xsi:type="dcterms:W3CDTF">2020-05-19T13:21:41Z</dcterms:created>
  <dcterms:modified xsi:type="dcterms:W3CDTF">2026-02-24T15:36:11Z</dcterms:modified>
</cp:coreProperties>
</file>