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19.12--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70" r:id="rId4"/>
    <p:sldId id="264" r:id="rId5"/>
    <p:sldId id="268" r:id="rId6"/>
    <p:sldId id="291" r:id="rId7"/>
    <p:sldId id="273" r:id="rId8"/>
    <p:sldId id="275" r:id="rId9"/>
    <p:sldId id="274" r:id="rId10"/>
    <p:sldId id="263" r:id="rId11"/>
    <p:sldId id="290" r:id="rId12"/>
  </p:sldIdLst>
  <p:sldSz cx="9144000" cy="6858000" type="screen4x3"/>
  <p:notesSz cx="6858000" cy="9144000"/>
  <p:custDataLst>
    <p:tags r:id="rId13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60000"/>
    <a:srgbClr val="F6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90" autoAdjust="0"/>
    <p:restoredTop sz="94660"/>
  </p:normalViewPr>
  <p:slideViewPr>
    <p:cSldViewPr>
      <p:cViewPr varScale="1">
        <p:scale>
          <a:sx n="79" d="100"/>
          <a:sy n="79" d="100"/>
        </p:scale>
        <p:origin x="624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9.xml" /><Relationship Id="rId11" Type="http://schemas.openxmlformats.org/officeDocument/2006/relationships/slide" Target="slides/slide10.xml" /><Relationship Id="rId12" Type="http://schemas.openxmlformats.org/officeDocument/2006/relationships/slide" Target="slides/slide11.xml" /><Relationship Id="rId13" Type="http://schemas.openxmlformats.org/officeDocument/2006/relationships/tags" Target="tags/tag1.xml" /><Relationship Id="rId14" Type="http://schemas.openxmlformats.org/officeDocument/2006/relationships/presProps" Target="presProps.xml" /><Relationship Id="rId15" Type="http://schemas.openxmlformats.org/officeDocument/2006/relationships/viewProps" Target="viewProps.xml" /><Relationship Id="rId16" Type="http://schemas.openxmlformats.org/officeDocument/2006/relationships/theme" Target="theme/theme1.xml" /><Relationship Id="rId17" Type="http://schemas.openxmlformats.org/officeDocument/2006/relationships/tableStyles" Target="tableStyles.xml" /><Relationship Id="rId2" Type="http://schemas.openxmlformats.org/officeDocument/2006/relationships/slide" Target="slides/slide1.xml" /><Relationship Id="rId3" Type="http://schemas.openxmlformats.org/officeDocument/2006/relationships/slide" Target="slides/slide2.xml" /><Relationship Id="rId4" Type="http://schemas.openxmlformats.org/officeDocument/2006/relationships/slide" Target="slides/slide3.xml" /><Relationship Id="rId5" Type="http://schemas.openxmlformats.org/officeDocument/2006/relationships/slide" Target="slides/slide4.xml" /><Relationship Id="rId6" Type="http://schemas.openxmlformats.org/officeDocument/2006/relationships/slide" Target="slides/slide5.xml" /><Relationship Id="rId7" Type="http://schemas.openxmlformats.org/officeDocument/2006/relationships/slide" Target="slides/slide6.xml" /><Relationship Id="rId8" Type="http://schemas.openxmlformats.org/officeDocument/2006/relationships/slide" Target="slides/slide7.xml" /><Relationship Id="rId9" Type="http://schemas.openxmlformats.org/officeDocument/2006/relationships/slide" Target="slides/slide8.xml" /></Relationship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05.02.2026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theme" Target="../theme/theme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t>05.02.2026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ransition/>
  <p:timing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.pn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.png" /><Relationship Id="rId3" Type="http://schemas.openxmlformats.org/officeDocument/2006/relationships/image" Target="../media/image26.jpe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.png" /><Relationship Id="rId3" Type="http://schemas.openxmlformats.org/officeDocument/2006/relationships/image" Target="../media/image26.jpeg" /><Relationship Id="rId4" Type="http://schemas.openxmlformats.org/officeDocument/2006/relationships/image" Target="../media/image27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.png" /><Relationship Id="rId3" Type="http://schemas.openxmlformats.org/officeDocument/2006/relationships/image" Target="../media/image1.png" /><Relationship Id="rId4" Type="http://schemas.openxmlformats.org/officeDocument/2006/relationships/image" Target="../media/image3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4.jpeg" /><Relationship Id="rId3" Type="http://schemas.openxmlformats.org/officeDocument/2006/relationships/image" Target="../media/image5.jpeg" /><Relationship Id="rId4" Type="http://schemas.openxmlformats.org/officeDocument/2006/relationships/image" Target="../media/image6.jpeg" /><Relationship Id="rId5" Type="http://schemas.openxmlformats.org/officeDocument/2006/relationships/image" Target="../media/image7.jpeg" /><Relationship Id="rId6" Type="http://schemas.openxmlformats.org/officeDocument/2006/relationships/image" Target="../media/image8.jpe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.png" /><Relationship Id="rId3" Type="http://schemas.openxmlformats.org/officeDocument/2006/relationships/image" Target="../media/image1.png" /><Relationship Id="rId4" Type="http://schemas.openxmlformats.org/officeDocument/2006/relationships/image" Target="../media/image9.jpeg" /><Relationship Id="rId5" Type="http://schemas.openxmlformats.org/officeDocument/2006/relationships/image" Target="../media/image10.jpeg" /><Relationship Id="rId6" Type="http://schemas.openxmlformats.org/officeDocument/2006/relationships/image" Target="../media/image11.pn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2.png" /><Relationship Id="rId3" Type="http://schemas.openxmlformats.org/officeDocument/2006/relationships/image" Target="../media/image13.png" /><Relationship Id="rId4" Type="http://schemas.openxmlformats.org/officeDocument/2006/relationships/image" Target="../media/image14.pn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.png" /><Relationship Id="rId3" Type="http://schemas.openxmlformats.org/officeDocument/2006/relationships/image" Target="../media/image1.png" /><Relationship Id="rId4" Type="http://schemas.openxmlformats.org/officeDocument/2006/relationships/image" Target="../media/image15.jpeg" /><Relationship Id="rId5" Type="http://schemas.openxmlformats.org/officeDocument/2006/relationships/image" Target="../media/image16.jpe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.png" /><Relationship Id="rId3" Type="http://schemas.openxmlformats.org/officeDocument/2006/relationships/image" Target="../media/image17.jpeg" /><Relationship Id="rId4" Type="http://schemas.openxmlformats.org/officeDocument/2006/relationships/image" Target="../media/image18.jpeg" /><Relationship Id="rId5" Type="http://schemas.openxmlformats.org/officeDocument/2006/relationships/image" Target="../media/image19.jpe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0.jpeg" /><Relationship Id="rId3" Type="http://schemas.openxmlformats.org/officeDocument/2006/relationships/image" Target="../media/image21.jpeg" /><Relationship Id="rId4" Type="http://schemas.openxmlformats.org/officeDocument/2006/relationships/image" Target="../media/image22.jpeg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3.png" /><Relationship Id="rId3" Type="http://schemas.openxmlformats.org/officeDocument/2006/relationships/image" Target="../media/image1.png" /><Relationship Id="rId4" Type="http://schemas.openxmlformats.org/officeDocument/2006/relationships/image" Target="../media/image24.jpeg" /><Relationship Id="rId5" Type="http://schemas.openxmlformats.org/officeDocument/2006/relationships/image" Target="../media/image25.jpeg" /></Relationships>
</file>

<file path=ppt/slides/slide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51520" y="224992"/>
            <a:ext cx="8640960" cy="6264696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/>
              <a:t>м</a:t>
            </a:r>
          </a:p>
        </p:txBody>
      </p:sp>
      <p:pic>
        <p:nvPicPr>
          <p:cNvPr id="1030" name="Picture 6" descr="C:\Users\132\Desktop\День открытых дверей ЧТЕНИЕ\1012191835.jpg"/>
          <p:cNvPicPr>
            <a:picLocks noChangeAspect="1" noChangeArrowheads="1"/>
          </p:cNvPicPr>
          <p:nvPr/>
        </p:nvPicPr>
        <p:blipFill>
          <a:blip r:embed="rId2"/>
          <a:srcRect l="5560" t="54200"/>
          <a:stretch>
            <a:fillRect/>
          </a:stretch>
        </p:blipFill>
        <p:spPr bwMode="auto">
          <a:xfrm>
            <a:off x="1403648" y="2985183"/>
            <a:ext cx="4892433" cy="31409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Горизонтальный свиток 13"/>
          <p:cNvSpPr/>
          <p:nvPr/>
        </p:nvSpPr>
        <p:spPr>
          <a:xfrm>
            <a:off x="1651602" y="5267301"/>
            <a:ext cx="4248472" cy="936104"/>
          </a:xfrm>
          <a:prstGeom prst="horizontalScroll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endParaRPr lang="ru-RU" sz="1400" b="1">
              <a:latin typeface="Georgia" panose="02040502050405020303" pitchFamily="18" charset="0"/>
            </a:endParaRPr>
          </a:p>
          <a:p>
            <a:r>
              <a:rPr lang="ru-RU" sz="1400" b="1" i="1">
                <a:latin typeface="Georgia" pitchFamily="18" charset="0"/>
              </a:rPr>
              <a:t>Подготовила: учитель-логопед</a:t>
            </a:r>
          </a:p>
          <a:p>
            <a:r>
              <a:rPr lang="ru-RU" sz="1400" b="1" i="1">
                <a:latin typeface="Georgia" pitchFamily="18" charset="0"/>
              </a:rPr>
              <a:t>Бирюкова Татьяна Владимировна</a:t>
            </a:r>
          </a:p>
        </p:txBody>
      </p:sp>
      <p:sp>
        <p:nvSpPr>
          <p:cNvPr id="10" name="Овал 9"/>
          <p:cNvSpPr/>
          <p:nvPr/>
        </p:nvSpPr>
        <p:spPr>
          <a:xfrm rot="20977994">
            <a:off x="6994806" y="3626624"/>
            <a:ext cx="648072" cy="576064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  <a:t>А</a:t>
            </a:r>
          </a:p>
        </p:txBody>
      </p:sp>
      <p:sp>
        <p:nvSpPr>
          <p:cNvPr id="15" name="Овал 14"/>
          <p:cNvSpPr/>
          <p:nvPr/>
        </p:nvSpPr>
        <p:spPr>
          <a:xfrm rot="1114218">
            <a:off x="6647135" y="3274954"/>
            <a:ext cx="462064" cy="445508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>
                <a:latin typeface="Georgia" pitchFamily="18" charset="0"/>
              </a:rPr>
              <a:t>Л</a:t>
            </a:r>
          </a:p>
        </p:txBody>
      </p:sp>
      <p:sp>
        <p:nvSpPr>
          <p:cNvPr id="13" name="Овал 12"/>
          <p:cNvSpPr/>
          <p:nvPr/>
        </p:nvSpPr>
        <p:spPr>
          <a:xfrm rot="20249108">
            <a:off x="3217436" y="2306991"/>
            <a:ext cx="648072" cy="576064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>
                <a:latin typeface="Georgia" pitchFamily="18" charset="0"/>
              </a:rPr>
              <a:t>Р</a:t>
            </a:r>
          </a:p>
        </p:txBody>
      </p:sp>
      <p:sp>
        <p:nvSpPr>
          <p:cNvPr id="16" name="Овал 15"/>
          <p:cNvSpPr/>
          <p:nvPr/>
        </p:nvSpPr>
        <p:spPr>
          <a:xfrm rot="856340">
            <a:off x="1030250" y="5290131"/>
            <a:ext cx="562702" cy="546243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>
                <a:latin typeface="Georgia" pitchFamily="18" charset="0"/>
              </a:rPr>
              <a:t>Ш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5616" y="1421744"/>
            <a:ext cx="71287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cap="all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«Использование авторских игр с пластиковыми крышечками в процессе коррекции звукопроизношения у детей с ОВЗ»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1259632" y="404664"/>
            <a:ext cx="6840760" cy="79208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>
                <a:latin typeface="Times New Roman" pitchFamily="18" charset="0"/>
                <a:cs typeface="Times New Roman" pitchFamily="18" charset="0"/>
              </a:rPr>
              <a:t>Муниципальное бюджетное дошкольное образовательное учреждение детский сад общеразвивающего вида №6 муниципального образования Усть-Лабинский район</a:t>
            </a:r>
          </a:p>
        </p:txBody>
      </p:sp>
    </p:spTree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5868144" y="0"/>
            <a:ext cx="2978826" cy="281126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</p:pic>
      <p:sp>
        <p:nvSpPr>
          <p:cNvPr id="4" name="Скругленный прямоугольник 3"/>
          <p:cNvSpPr/>
          <p:nvPr/>
        </p:nvSpPr>
        <p:spPr>
          <a:xfrm>
            <a:off x="179512" y="980728"/>
            <a:ext cx="8712968" cy="5688632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2267744" y="1628800"/>
            <a:ext cx="6624736" cy="14650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>
              <a:solidFill>
                <a:schemeClr val="accent3">
                  <a:lumMod val="75000"/>
                </a:schemeClr>
              </a:solidFill>
              <a:latin typeface="Georgia" panose="02040502050405020303" pitchFamily="18" charset="0"/>
            </a:endParaRPr>
          </a:p>
          <a:p>
            <a:pPr marL="342900" indent="-342900">
              <a:spcBef>
                <a:spcPct val="20000"/>
              </a:spcBef>
              <a:defRPr/>
            </a:pPr>
            <a:r>
              <a:rPr lang="ru-RU" sz="1600">
                <a:solidFill>
                  <a:srgbClr val="FF0000"/>
                </a:solidFill>
                <a:latin typeface="Georgia" pitchFamily="18" charset="0"/>
              </a:rPr>
              <a:t>    </a:t>
            </a:r>
          </a:p>
          <a:p>
            <a:r>
              <a:rPr lang="ru-RU" sz="1600">
                <a:solidFill>
                  <a:srgbClr val="FF0000"/>
                </a:solidFill>
                <a:latin typeface="Georgia" pitchFamily="18" charset="0"/>
              </a:rPr>
              <a:t>     </a:t>
            </a:r>
            <a:endParaRPr lang="ru-RU">
              <a:solidFill>
                <a:srgbClr val="FF0000"/>
              </a:solidFill>
              <a:latin typeface="Arial Black" pitchFamily="34" charset="0"/>
            </a:endParaRPr>
          </a:p>
          <a:p>
            <a:endParaRPr lang="ru-RU">
              <a:solidFill>
                <a:srgbClr val="FF0000"/>
              </a:solidFill>
              <a:latin typeface="Arial Black" pitchFamily="34" charset="0"/>
            </a:endParaRPr>
          </a:p>
          <a:p>
            <a:endParaRPr lang="ru-RU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14" name="Picture 3" descr="D:\РАБОЧИЙ стол -2013\КЛЁВЫЕ картинки\professor2.jp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107504" y="3624302"/>
            <a:ext cx="1698650" cy="2304256"/>
          </a:xfrm>
          <a:prstGeom prst="rect">
            <a:avLst/>
          </a:prstGeom>
          <a:noFill/>
        </p:spPr>
      </p:pic>
      <p:sp>
        <p:nvSpPr>
          <p:cNvPr id="19" name="Овал 18"/>
          <p:cNvSpPr/>
          <p:nvPr/>
        </p:nvSpPr>
        <p:spPr>
          <a:xfrm rot="1114218">
            <a:off x="5206976" y="322626"/>
            <a:ext cx="462064" cy="445508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>
                <a:latin typeface="Georgia" pitchFamily="18" charset="0"/>
              </a:rPr>
              <a:t>Л</a:t>
            </a:r>
          </a:p>
        </p:txBody>
      </p:sp>
      <p:sp>
        <p:nvSpPr>
          <p:cNvPr id="20" name="Овал 19"/>
          <p:cNvSpPr/>
          <p:nvPr/>
        </p:nvSpPr>
        <p:spPr>
          <a:xfrm rot="20882412">
            <a:off x="4692126" y="815940"/>
            <a:ext cx="549171" cy="52192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>
                <a:latin typeface="Georgia" pitchFamily="18" charset="0"/>
              </a:rPr>
              <a:t>С</a:t>
            </a:r>
          </a:p>
        </p:txBody>
      </p:sp>
      <p:sp>
        <p:nvSpPr>
          <p:cNvPr id="21" name="Овал 20"/>
          <p:cNvSpPr/>
          <p:nvPr/>
        </p:nvSpPr>
        <p:spPr>
          <a:xfrm rot="291953">
            <a:off x="4667952" y="5615352"/>
            <a:ext cx="640808" cy="591792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>
                <a:latin typeface="Georgia" pitchFamily="18" charset="0"/>
              </a:rPr>
              <a:t>А</a:t>
            </a:r>
          </a:p>
        </p:txBody>
      </p:sp>
      <p:sp>
        <p:nvSpPr>
          <p:cNvPr id="22" name="Овал 21"/>
          <p:cNvSpPr/>
          <p:nvPr/>
        </p:nvSpPr>
        <p:spPr>
          <a:xfrm rot="20732324">
            <a:off x="7145878" y="4209813"/>
            <a:ext cx="549709" cy="498988"/>
          </a:xfrm>
          <a:prstGeom prst="ellipse">
            <a:avLst/>
          </a:prstGeom>
          <a:solidFill>
            <a:srgbClr val="92D050"/>
          </a:solidFill>
          <a:ln>
            <a:solidFill>
              <a:schemeClr val="accent3">
                <a:lumMod val="50000"/>
              </a:schemeClr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>
                <a:solidFill>
                  <a:schemeClr val="tx1"/>
                </a:solidFill>
                <a:latin typeface="Georgia" pitchFamily="18" charset="0"/>
              </a:rPr>
              <a:t>М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1259632" y="1484784"/>
            <a:ext cx="7128792" cy="252028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/>
              <a:t>Игры с крышечками – это «живой» материал, который легко адаптируется под индивидуальные особенности любого ребёнка. Они позволяют нам решать сразу несколько задач: от коррекции звукопроизношения до развития фонематического восприятия и грамматического строя речи. </a:t>
            </a:r>
            <a:endParaRPr lang="ru-RU" sz="2400" b="1">
              <a:solidFill>
                <a:srgbClr val="C00000"/>
              </a:solidFill>
              <a:latin typeface="Georgia" panose="02040502050405020303" pitchFamily="18" charset="0"/>
            </a:endParaRPr>
          </a:p>
        </p:txBody>
      </p:sp>
    </p:spTree>
  </p:cSld>
  <p:clrMapOvr>
    <a:masterClrMapping/>
  </p:clrMapOvr>
  <p:transition/>
  <p:timing/>
</p:sld>
</file>

<file path=ppt/slides/slide1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5868144" y="0"/>
            <a:ext cx="2978826" cy="281126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</p:pic>
      <p:sp>
        <p:nvSpPr>
          <p:cNvPr id="4" name="Скругленный прямоугольник 3"/>
          <p:cNvSpPr/>
          <p:nvPr/>
        </p:nvSpPr>
        <p:spPr>
          <a:xfrm>
            <a:off x="179512" y="2708920"/>
            <a:ext cx="8136904" cy="396044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Picture 3" descr="D:\РАБОЧИЙ стол -2013\КЛЁВЫЕ картинки\professor2.jp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 flipH="1">
            <a:off x="6372200" y="4149080"/>
            <a:ext cx="1626494" cy="2376264"/>
          </a:xfrm>
          <a:prstGeom prst="rect">
            <a:avLst/>
          </a:prstGeom>
          <a:noFill/>
        </p:spPr>
      </p:pic>
      <p:sp>
        <p:nvSpPr>
          <p:cNvPr id="19" name="Овал 18"/>
          <p:cNvSpPr/>
          <p:nvPr/>
        </p:nvSpPr>
        <p:spPr>
          <a:xfrm rot="1114218">
            <a:off x="4671537" y="892092"/>
            <a:ext cx="462064" cy="445508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>
                <a:latin typeface="Georgia" pitchFamily="18" charset="0"/>
              </a:rPr>
              <a:t>Л</a:t>
            </a:r>
          </a:p>
        </p:txBody>
      </p:sp>
      <p:sp>
        <p:nvSpPr>
          <p:cNvPr id="20" name="Овал 19"/>
          <p:cNvSpPr/>
          <p:nvPr/>
        </p:nvSpPr>
        <p:spPr>
          <a:xfrm rot="20882412">
            <a:off x="3347636" y="1440334"/>
            <a:ext cx="549171" cy="52192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>
                <a:latin typeface="Georgia" pitchFamily="18" charset="0"/>
              </a:rPr>
              <a:t>С</a:t>
            </a:r>
          </a:p>
        </p:txBody>
      </p:sp>
      <p:sp>
        <p:nvSpPr>
          <p:cNvPr id="21" name="Овал 20"/>
          <p:cNvSpPr/>
          <p:nvPr/>
        </p:nvSpPr>
        <p:spPr>
          <a:xfrm rot="291953">
            <a:off x="3947873" y="4823263"/>
            <a:ext cx="640808" cy="591792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>
                <a:latin typeface="Georgia" pitchFamily="18" charset="0"/>
              </a:rPr>
              <a:t>А</a:t>
            </a:r>
          </a:p>
        </p:txBody>
      </p:sp>
      <p:sp>
        <p:nvSpPr>
          <p:cNvPr id="22" name="Овал 21"/>
          <p:cNvSpPr/>
          <p:nvPr/>
        </p:nvSpPr>
        <p:spPr>
          <a:xfrm rot="20732324">
            <a:off x="5163153" y="3993790"/>
            <a:ext cx="549709" cy="498988"/>
          </a:xfrm>
          <a:prstGeom prst="ellipse">
            <a:avLst/>
          </a:prstGeom>
          <a:solidFill>
            <a:srgbClr val="92D050"/>
          </a:solidFill>
          <a:ln>
            <a:solidFill>
              <a:schemeClr val="accent3">
                <a:lumMod val="50000"/>
              </a:schemeClr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>
                <a:solidFill>
                  <a:schemeClr val="tx1"/>
                </a:solidFill>
                <a:latin typeface="Georgia" pitchFamily="18" charset="0"/>
              </a:rPr>
              <a:t>М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721843" y="2924944"/>
            <a:ext cx="7128792" cy="86409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>
                <a:solidFill>
                  <a:srgbClr val="C00000"/>
                </a:solidFill>
                <a:latin typeface="Georgia" pitchFamily="18" charset="0"/>
              </a:rPr>
              <a:t>Благодарю за внимание!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3332" y="5366469"/>
            <a:ext cx="2451100" cy="115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5796136" y="31499"/>
            <a:ext cx="2978826" cy="2132856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</p:pic>
      <p:sp>
        <p:nvSpPr>
          <p:cNvPr id="4" name="Скругленный прямоугольник 3"/>
          <p:cNvSpPr/>
          <p:nvPr/>
        </p:nvSpPr>
        <p:spPr>
          <a:xfrm>
            <a:off x="251520" y="2132856"/>
            <a:ext cx="8640960" cy="4464495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/>
              <a:t>Преимущества использования пластиковых крышечек в логопедии:</a:t>
            </a:r>
            <a:endParaRPr lang="ru-RU"/>
          </a:p>
          <a:p>
            <a:pPr algn="ctr"/>
            <a:endParaRPr lang="ru-RU"/>
          </a:p>
          <a:p>
            <a:pPr algn="ctr"/>
            <a:endParaRPr lang="ru-RU"/>
          </a:p>
          <a:p>
            <a:pPr algn="ctr"/>
            <a:endParaRPr lang="ru-RU"/>
          </a:p>
          <a:p>
            <a:pPr algn="ctr"/>
            <a:endParaRPr lang="ru-RU"/>
          </a:p>
          <a:p>
            <a:pPr algn="ctr"/>
            <a:endParaRPr lang="ru-RU"/>
          </a:p>
          <a:p>
            <a:pPr algn="ctr"/>
            <a:endParaRPr lang="ru-RU"/>
          </a:p>
          <a:p>
            <a:pPr algn="ctr"/>
            <a:endParaRPr lang="ru-RU"/>
          </a:p>
          <a:p>
            <a:pPr algn="ctr"/>
            <a:endParaRPr lang="ru-RU"/>
          </a:p>
          <a:p>
            <a:pPr algn="ctr"/>
            <a:endParaRPr lang="ru-RU"/>
          </a:p>
          <a:p>
            <a:pPr algn="ctr"/>
            <a:endParaRPr lang="ru-RU"/>
          </a:p>
          <a:p>
            <a:pPr algn="ctr"/>
            <a:endParaRPr lang="ru-RU"/>
          </a:p>
          <a:p>
            <a:pPr algn="ctr"/>
            <a:endParaRPr lang="ru-RU"/>
          </a:p>
          <a:p>
            <a:pPr algn="ctr"/>
            <a:endParaRPr lang="ru-RU"/>
          </a:p>
          <a:p>
            <a:pPr algn="ctr"/>
            <a:endParaRPr lang="ru-RU"/>
          </a:p>
        </p:txBody>
      </p:sp>
      <p:pic>
        <p:nvPicPr>
          <p:cNvPr id="16" name="Picture 5" descr="C:\Users\132\Desktop\День открытых дверей ЧТЕНИЕ\1012191835.jpg"/>
          <p:cNvPicPr>
            <a:picLocks noChangeAspect="1" noChangeArrowheads="1"/>
          </p:cNvPicPr>
          <p:nvPr/>
        </p:nvPicPr>
        <p:blipFill>
          <a:blip r:embed="rId3"/>
          <a:srcRect b="75850"/>
          <a:stretch>
            <a:fillRect/>
          </a:stretch>
        </p:blipFill>
        <p:spPr bwMode="auto">
          <a:xfrm>
            <a:off x="1763688" y="4653136"/>
            <a:ext cx="5856178" cy="1872208"/>
          </a:xfrm>
          <a:prstGeom prst="rect">
            <a:avLst/>
          </a:prstGeom>
          <a:noFill/>
        </p:spPr>
      </p:pic>
      <p:sp>
        <p:nvSpPr>
          <p:cNvPr id="17" name="Овал 16"/>
          <p:cNvSpPr/>
          <p:nvPr/>
        </p:nvSpPr>
        <p:spPr>
          <a:xfrm>
            <a:off x="863588" y="2852936"/>
            <a:ext cx="583408" cy="576064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>
                <a:latin typeface="Georgia" pitchFamily="18" charset="0"/>
              </a:rPr>
              <a:t>О</a:t>
            </a:r>
          </a:p>
        </p:txBody>
      </p:sp>
      <p:sp>
        <p:nvSpPr>
          <p:cNvPr id="15" name="Овал 14"/>
          <p:cNvSpPr/>
          <p:nvPr/>
        </p:nvSpPr>
        <p:spPr>
          <a:xfrm rot="1114218">
            <a:off x="6359103" y="4427082"/>
            <a:ext cx="462064" cy="445508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>
                <a:latin typeface="Georgia" pitchFamily="18" charset="0"/>
              </a:rPr>
              <a:t>Л</a:t>
            </a:r>
          </a:p>
        </p:txBody>
      </p:sp>
      <p:sp>
        <p:nvSpPr>
          <p:cNvPr id="10" name="Овал 9"/>
          <p:cNvSpPr/>
          <p:nvPr/>
        </p:nvSpPr>
        <p:spPr>
          <a:xfrm>
            <a:off x="467544" y="692696"/>
            <a:ext cx="583408" cy="576064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>
                <a:latin typeface="Georgia" pitchFamily="18" charset="0"/>
              </a:rPr>
              <a:t>О</a:t>
            </a:r>
          </a:p>
        </p:txBody>
      </p:sp>
      <p:pic>
        <p:nvPicPr>
          <p:cNvPr id="28" name="Picture 8"/>
          <p:cNvPicPr>
            <a:picLocks noChangeAspect="1" noChangeArrowheads="1" noCrop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251520" y="188640"/>
            <a:ext cx="864096" cy="864096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29" name="Picture 8"/>
          <p:cNvPicPr>
            <a:picLocks noChangeAspect="1" noChangeArrowheads="1" noCrop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363204" y="2420888"/>
            <a:ext cx="792088" cy="792088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id="2" name="Овал 1"/>
          <p:cNvSpPr/>
          <p:nvPr/>
        </p:nvSpPr>
        <p:spPr>
          <a:xfrm>
            <a:off x="769314" y="3609020"/>
            <a:ext cx="2304256" cy="11881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>
                <a:solidFill>
                  <a:schemeClr val="bg1"/>
                </a:solidFill>
              </a:rPr>
              <a:t>Сенсомоторное развитие</a:t>
            </a:r>
          </a:p>
        </p:txBody>
      </p:sp>
      <p:sp>
        <p:nvSpPr>
          <p:cNvPr id="5" name="Овал 4"/>
          <p:cNvSpPr/>
          <p:nvPr/>
        </p:nvSpPr>
        <p:spPr>
          <a:xfrm>
            <a:off x="3275856" y="3140967"/>
            <a:ext cx="2232248" cy="1224136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>
                <a:solidFill>
                  <a:schemeClr val="tx1"/>
                </a:solidFill>
              </a:rPr>
              <a:t>Вариативность</a:t>
            </a:r>
          </a:p>
        </p:txBody>
      </p:sp>
      <p:sp>
        <p:nvSpPr>
          <p:cNvPr id="6" name="Овал 5"/>
          <p:cNvSpPr/>
          <p:nvPr/>
        </p:nvSpPr>
        <p:spPr>
          <a:xfrm>
            <a:off x="5940152" y="3212976"/>
            <a:ext cx="2086321" cy="1224136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>
                <a:solidFill>
                  <a:schemeClr val="bg1"/>
                </a:solidFill>
              </a:rPr>
              <a:t>Наглядность</a:t>
            </a:r>
          </a:p>
        </p:txBody>
      </p:sp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6" name="Прямоугольник 1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79512" y="1556792"/>
            <a:ext cx="8784976" cy="5112568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177051" y="548467"/>
            <a:ext cx="5225662" cy="510778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Изготовление пособия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4355976" y="2060848"/>
            <a:ext cx="4392488" cy="4464496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4293" y="1360460"/>
            <a:ext cx="2952106" cy="204099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03648" y="4529510"/>
            <a:ext cx="2880979" cy="20162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44260" y="2405948"/>
            <a:ext cx="3404518" cy="212356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05014" y="4443082"/>
            <a:ext cx="3087528" cy="18602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06565" y="497002"/>
            <a:ext cx="3175398" cy="184896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" name="Скругленный прямоугольник 8"/>
          <p:cNvSpPr/>
          <p:nvPr/>
        </p:nvSpPr>
        <p:spPr>
          <a:xfrm>
            <a:off x="179512" y="1556792"/>
            <a:ext cx="8784976" cy="5112568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6502520" y="1"/>
            <a:ext cx="2641480" cy="2492896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</p:pic>
      <p:pic>
        <p:nvPicPr>
          <p:cNvPr id="3" name="Picture 5" descr="C:\Users\132\Desktop\День открытых дверей ЧТЕНИЕ\1012191835.jpg"/>
          <p:cNvPicPr>
            <a:picLocks noChangeAspect="1" noChangeArrowheads="1"/>
          </p:cNvPicPr>
          <p:nvPr/>
        </p:nvPicPr>
        <p:blipFill>
          <a:blip r:embed="rId3"/>
          <a:srcRect r="70810" b="75850"/>
          <a:stretch>
            <a:fillRect/>
          </a:stretch>
        </p:blipFill>
        <p:spPr bwMode="auto">
          <a:xfrm>
            <a:off x="0" y="0"/>
            <a:ext cx="1440160" cy="15773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71600" y="1916831"/>
            <a:ext cx="2555776" cy="357110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83968" y="1916832"/>
            <a:ext cx="2520280" cy="36916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11833" y="624148"/>
            <a:ext cx="4872335" cy="9531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37480" y="778888"/>
            <a:ext cx="44186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/>
              <a:t>«Звуковой светофор»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b="1"/>
              <a:t>Определение позиции звука в слове. </a:t>
            </a:r>
          </a:p>
        </p:txBody>
      </p:sp>
    </p:spTree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6" name="Прямоугольник 1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79512" y="1268760"/>
            <a:ext cx="8784976" cy="540060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53605" y="1484784"/>
            <a:ext cx="3058355" cy="45102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60032" y="1124744"/>
            <a:ext cx="3384376" cy="47725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35896" y="332656"/>
            <a:ext cx="1652587" cy="200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" name="Скругленный прямоугольник 8"/>
          <p:cNvSpPr/>
          <p:nvPr/>
        </p:nvSpPr>
        <p:spPr>
          <a:xfrm>
            <a:off x="179512" y="1556792"/>
            <a:ext cx="8784976" cy="5112568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6502520" y="1"/>
            <a:ext cx="2641480" cy="2492896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</p:pic>
      <p:pic>
        <p:nvPicPr>
          <p:cNvPr id="3" name="Picture 5" descr="C:\Users\132\Desktop\День открытых дверей ЧТЕНИЕ\1012191835.jpg"/>
          <p:cNvPicPr>
            <a:picLocks noChangeAspect="1" noChangeArrowheads="1"/>
          </p:cNvPicPr>
          <p:nvPr/>
        </p:nvPicPr>
        <p:blipFill>
          <a:blip r:embed="rId3"/>
          <a:srcRect r="70810" b="75850"/>
          <a:stretch>
            <a:fillRect/>
          </a:stretch>
        </p:blipFill>
        <p:spPr bwMode="auto">
          <a:xfrm>
            <a:off x="1413265" y="44624"/>
            <a:ext cx="1440160" cy="15773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7544" y="1556792"/>
            <a:ext cx="3096344" cy="45091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11960" y="1772816"/>
            <a:ext cx="3057580" cy="418773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84116221"/>
      </p:ext>
    </p:extLst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79512" y="1268760"/>
            <a:ext cx="8784976" cy="5400600"/>
          </a:xfrm>
          <a:prstGeom prst="roundRect">
            <a:avLst/>
          </a:prstGeom>
          <a:ln w="19050">
            <a:solidFill>
              <a:schemeClr val="accent3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2" name="Picture 5" descr="C:\Users\132\Desktop\День открытых дверей ЧТЕНИЕ\1012191835.jpg"/>
          <p:cNvPicPr>
            <a:picLocks noChangeAspect="1" noChangeArrowheads="1"/>
          </p:cNvPicPr>
          <p:nvPr/>
        </p:nvPicPr>
        <p:blipFill>
          <a:blip r:embed="rId2"/>
          <a:srcRect r="73590" b="75850"/>
          <a:stretch>
            <a:fillRect/>
          </a:stretch>
        </p:blipFill>
        <p:spPr bwMode="auto">
          <a:xfrm>
            <a:off x="3942138" y="1124744"/>
            <a:ext cx="1656184" cy="20048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26" name="Прямая со стрелкой 25"/>
          <p:cNvCxnSpPr/>
          <p:nvPr/>
        </p:nvCxnSpPr>
        <p:spPr>
          <a:xfrm flipH="1">
            <a:off x="6228184" y="2996952"/>
            <a:ext cx="0" cy="345638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 flipH="1">
            <a:off x="3635896" y="2996952"/>
            <a:ext cx="0" cy="339006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6588224" y="2492896"/>
            <a:ext cx="2160240" cy="340519"/>
          </a:xfrm>
          <a:prstGeom prst="roundRect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endParaRPr lang="ru-RU" sz="1400" b="1">
              <a:solidFill>
                <a:srgbClr val="C00000"/>
              </a:solidFill>
              <a:latin typeface="Georgia" panose="02040502050405020303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372200" y="2636912"/>
            <a:ext cx="2228977" cy="340519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>
                <a:solidFill>
                  <a:srgbClr val="960000"/>
                </a:solidFill>
                <a:latin typeface="Georgia" pitchFamily="18" charset="0"/>
              </a:rPr>
              <a:t>в словах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683568" y="2492896"/>
            <a:ext cx="2232248" cy="340519"/>
          </a:xfrm>
          <a:prstGeom prst="roundRect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endParaRPr lang="ru-RU" sz="1400" b="1">
              <a:solidFill>
                <a:srgbClr val="C00000"/>
              </a:solidFill>
              <a:latin typeface="Georgia" pitchFamily="18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4022238" y="3054090"/>
            <a:ext cx="2160240" cy="340519"/>
          </a:xfrm>
          <a:prstGeom prst="roundRect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endParaRPr lang="ru-RU" sz="1400" b="1">
              <a:solidFill>
                <a:srgbClr val="C00000"/>
              </a:solidFill>
              <a:latin typeface="Georgia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851918" y="3224349"/>
            <a:ext cx="2222691" cy="340519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>
                <a:solidFill>
                  <a:srgbClr val="960000"/>
                </a:solidFill>
                <a:latin typeface="Georgia" pitchFamily="18" charset="0"/>
              </a:rPr>
              <a:t>звука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67544" y="2636912"/>
            <a:ext cx="2314195" cy="340519"/>
          </a:xfrm>
          <a:prstGeom prst="roundRect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>
                <a:solidFill>
                  <a:srgbClr val="960000"/>
                </a:solidFill>
                <a:latin typeface="Georgia" pitchFamily="18" charset="0"/>
              </a:rPr>
              <a:t>Автоматизация</a:t>
            </a:r>
          </a:p>
        </p:txBody>
      </p:sp>
      <p:sp>
        <p:nvSpPr>
          <p:cNvPr id="62" name="Прямоугольник 61"/>
          <p:cNvSpPr/>
          <p:nvPr/>
        </p:nvSpPr>
        <p:spPr>
          <a:xfrm rot="21074942">
            <a:off x="61754" y="1212622"/>
            <a:ext cx="2664296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>
                <a:latin typeface="Times New Roman" pitchFamily="18" charset="0"/>
                <a:cs typeface="Times New Roman" pitchFamily="18" charset="0"/>
              </a:rPr>
              <a:t>«Звуковые дорожки»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7465" y="3085494"/>
            <a:ext cx="2024454" cy="32129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58624" y="3766265"/>
            <a:ext cx="1834864" cy="268707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60231" y="3054090"/>
            <a:ext cx="1940945" cy="33976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79512" y="188640"/>
            <a:ext cx="2736304" cy="648072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3059832" y="188640"/>
            <a:ext cx="3024336" cy="648072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6228184" y="188640"/>
            <a:ext cx="2736304" cy="648072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7544" y="1772816"/>
            <a:ext cx="2160240" cy="40168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26615" y="1190777"/>
            <a:ext cx="2339441" cy="45209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491880" y="692696"/>
            <a:ext cx="216024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/>
              <a:t>«Звуковой сортер»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b="1"/>
              <a:t>Автоматизация изолированного звука;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b="1"/>
              <a:t>Автоматизация в словах.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79912" y="2564904"/>
            <a:ext cx="1695450" cy="2305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79512" y="296652"/>
            <a:ext cx="8784976" cy="6264696"/>
          </a:xfrm>
          <a:prstGeom prst="roundRect">
            <a:avLst/>
          </a:prstGeom>
          <a:ln w="19050">
            <a:solidFill>
              <a:schemeClr val="accent3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TextBox 53"/>
          <p:cNvSpPr txBox="1"/>
          <p:nvPr/>
        </p:nvSpPr>
        <p:spPr>
          <a:xfrm>
            <a:off x="1043608" y="476672"/>
            <a:ext cx="5587537" cy="91940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r>
              <a:rPr lang="ru-RU" sz="1600" b="1"/>
              <a:t>«Звуковая мозаика» (Развитие фонематического слуха) 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ru-RU" sz="1600" b="1"/>
              <a:t>Определение мягкого или твердого звука в слове на слух</a:t>
            </a:r>
            <a:endParaRPr lang="ru-RU" sz="1600"/>
          </a:p>
        </p:txBody>
      </p:sp>
      <p:pic>
        <p:nvPicPr>
          <p:cNvPr id="20" name="Picture 9" descr="ff962c65118d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499992" y="1628800"/>
            <a:ext cx="1224136" cy="1523369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24" name="Picture 5" descr="C:\Users\132\Desktop\День открытых дверей ЧТЕНИЕ\1012191835.jpg"/>
          <p:cNvPicPr>
            <a:picLocks noChangeAspect="1" noChangeArrowheads="1"/>
          </p:cNvPicPr>
          <p:nvPr/>
        </p:nvPicPr>
        <p:blipFill>
          <a:blip r:embed="rId3"/>
          <a:srcRect l="25822" b="75850"/>
          <a:stretch>
            <a:fillRect/>
          </a:stretch>
        </p:blipFill>
        <p:spPr bwMode="auto">
          <a:xfrm>
            <a:off x="2621913" y="4149080"/>
            <a:ext cx="4344010" cy="18722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9552" y="1628800"/>
            <a:ext cx="2448272" cy="34563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44208" y="1851670"/>
            <a:ext cx="2376264" cy="33706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10.0.14393.0"/>
  <p:tag name="AS_RELEASE_DATE" val="2019.12.14"/>
  <p:tag name="AS_TITLE" val="Aspose.Slides for .NET 4.0 Client Profile"/>
  <p:tag name="AS_VERSION" val="19.12"/>
</p:tagLst>
</file>

<file path=ppt/theme/theme1.xml><?xml version="1.0" encoding="utf-8"?>
<a:theme xmlns:r="http://schemas.openxmlformats.org/officeDocument/2006/relationships"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On-screen Show (4:3)</PresentationFormat>
  <Paragraphs>40</Paragraphs>
  <Slides>11</Slides>
  <Notes>0</Notes>
  <TotalTime>1572</TotalTime>
  <HiddenSlides>0</HiddenSlides>
  <MMClips>0</MMClips>
  <ScaleCrop>0</ScaleCrop>
  <HeadingPairs>
    <vt:vector baseType="variant" size="6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baseType="lpstr" size="17">
      <vt:lpstr>Arial</vt:lpstr>
      <vt:lpstr>Calibri</vt:lpstr>
      <vt:lpstr>Georgia</vt:lpstr>
      <vt:lpstr>Times New Roman</vt:lpstr>
      <vt:lpstr>Arial Black</vt:lpstr>
      <vt:lpstr>Тема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19.1200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Слайд 1</dc:title>
  <dc:creator>132</dc:creator>
  <cp:lastModifiedBy>Пользователь</cp:lastModifiedBy>
  <cp:revision>190</cp:revision>
  <dcterms:created xsi:type="dcterms:W3CDTF">2017-04-21T22:11:46Z</dcterms:created>
  <dcterms:modified xsi:type="dcterms:W3CDTF">2026-02-13T08:08:25Z</dcterms:modified>
</cp:coreProperties>
</file>