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2" r:id="rId1"/>
  </p:sldMasterIdLst>
  <p:sldIdLst>
    <p:sldId id="267" r:id="rId2"/>
    <p:sldId id="275" r:id="rId3"/>
    <p:sldId id="270" r:id="rId4"/>
    <p:sldId id="280" r:id="rId5"/>
    <p:sldId id="287" r:id="rId6"/>
    <p:sldId id="286" r:id="rId7"/>
    <p:sldId id="285" r:id="rId8"/>
    <p:sldId id="291" r:id="rId9"/>
    <p:sldId id="292" r:id="rId10"/>
    <p:sldId id="293" r:id="rId11"/>
    <p:sldId id="294" r:id="rId12"/>
    <p:sldId id="288" r:id="rId13"/>
    <p:sldId id="300" r:id="rId14"/>
    <p:sldId id="303" r:id="rId15"/>
    <p:sldId id="301" r:id="rId16"/>
    <p:sldId id="302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1990-4D49-4CB5-A2D5-6B0CA7F1AD7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19F-6C35-4473-845A-B079914AF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359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1990-4D49-4CB5-A2D5-6B0CA7F1AD7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19F-6C35-4473-845A-B079914AF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312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1990-4D49-4CB5-A2D5-6B0CA7F1AD7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19F-6C35-4473-845A-B079914AF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19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1990-4D49-4CB5-A2D5-6B0CA7F1AD7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C1D19F-6C35-4473-845A-B079914AF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2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8" r:id="rId2"/>
    <p:sldLayoutId id="2147483749" r:id="rId3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908721"/>
            <a:ext cx="7772400" cy="2088231"/>
          </a:xfrm>
        </p:spPr>
        <p:txBody>
          <a:bodyPr>
            <a:normAutofit/>
          </a:bodyPr>
          <a:lstStyle/>
          <a:p>
            <a:b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6898" y="4931932"/>
            <a:ext cx="4968815" cy="1589637"/>
          </a:xfrm>
        </p:spPr>
        <p:txBody>
          <a:bodyPr>
            <a:noAutofit/>
          </a:bodyPr>
          <a:lstStyle/>
          <a:p>
            <a:pPr algn="l"/>
            <a:r>
              <a:rPr lang="ru-RU"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  <a:endParaRPr lang="ru-RU" sz="28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Жолобова Оксана Сергеевна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69633-466C-E053-702D-4A4CC1E8D892}"/>
              </a:ext>
            </a:extLst>
          </p:cNvPr>
          <p:cNvSpPr txBox="1"/>
          <p:nvPr/>
        </p:nvSpPr>
        <p:spPr>
          <a:xfrm>
            <a:off x="326571" y="1503319"/>
            <a:ext cx="10105053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Использование логопедического тренажёра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«Дельфа – 142.1» для коррекции звукопроизношения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 детей с ограниченными возможностями здоровья</a:t>
            </a:r>
            <a:endParaRPr lang="ru-RU" sz="3200" b="1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95555" y="234407"/>
            <a:ext cx="1011015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униципальное бюджетное дошкольное образовательное учреждение</a:t>
            </a:r>
            <a:r>
              <a:rPr kumimoji="0" lang="ru-RU" sz="14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детский сада  № 38 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Колобок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г. Туапсе Туапсинский муниципальный округ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707F-0813-451A-9E43-8A2E83DE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39" y="480204"/>
            <a:ext cx="9430053" cy="822385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и автоматизация сонорных звуков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513EA-CB58-419F-8685-CAE04BDE9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r="8388"/>
          <a:stretch>
            <a:fillRect/>
          </a:stretch>
        </p:blipFill>
        <p:spPr>
          <a:xfrm>
            <a:off x="174432" y="1184925"/>
            <a:ext cx="4080940" cy="294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3830A-573D-4BB8-908F-4ECC2F41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r="7551"/>
          <a:stretch>
            <a:fillRect/>
          </a:stretch>
        </p:blipFill>
        <p:spPr>
          <a:xfrm>
            <a:off x="7328262" y="1203597"/>
            <a:ext cx="4442020" cy="329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D9CD3-9C56-5BB0-81A7-D53686702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36" y="3414343"/>
            <a:ext cx="4248056" cy="318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221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707F-0813-451A-9E43-8A2E83DE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4" y="328550"/>
            <a:ext cx="9877245" cy="1006929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силой голоса (понятия громко – тихо)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1390D-2B41-43F5-B458-395B639A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r="24772"/>
          <a:stretch>
            <a:fillRect/>
          </a:stretch>
        </p:blipFill>
        <p:spPr>
          <a:xfrm>
            <a:off x="173245" y="1839187"/>
            <a:ext cx="3850470" cy="369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8A933-6423-4111-A816-BD3C2C3D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r="24838"/>
          <a:stretch>
            <a:fillRect/>
          </a:stretch>
        </p:blipFill>
        <p:spPr>
          <a:xfrm>
            <a:off x="8157128" y="1897678"/>
            <a:ext cx="3479787" cy="321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D127EE-3A65-B743-450F-143AF32A5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23325" r="14427" b="2596"/>
          <a:stretch>
            <a:fillRect/>
          </a:stretch>
        </p:blipFill>
        <p:spPr>
          <a:xfrm>
            <a:off x="4148307" y="4068011"/>
            <a:ext cx="3727610" cy="257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E4D9E-F19C-F962-6F9F-71C0FE0E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59" y="1167693"/>
            <a:ext cx="3479787" cy="2609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947816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F5B653-8642-889F-67EC-448F3C8E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560" r="3231"/>
          <a:stretch>
            <a:fillRect/>
          </a:stretch>
        </p:blipFill>
        <p:spPr>
          <a:xfrm>
            <a:off x="6695490" y="1530368"/>
            <a:ext cx="5093738" cy="496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D7AEC-8A80-4A0B-B974-E9C4506E3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8" r="1577"/>
          <a:stretch>
            <a:fillRect/>
          </a:stretch>
        </p:blipFill>
        <p:spPr>
          <a:xfrm>
            <a:off x="839365" y="1609072"/>
            <a:ext cx="3450771" cy="239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B52230-6A0A-4074-9F70-E6FA053C2C71}"/>
              </a:ext>
            </a:extLst>
          </p:cNvPr>
          <p:cNvSpPr/>
          <p:nvPr/>
        </p:nvSpPr>
        <p:spPr>
          <a:xfrm>
            <a:off x="200996" y="360397"/>
            <a:ext cx="9306898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Автоматизация отдельных звуков,  слогов и односложных слов</a:t>
            </a:r>
            <a:endParaRPr lang="ru-RU" sz="3200" b="1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7E29A9-359B-4CA6-89DD-6422A855C1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t="10112" r="-2892"/>
          <a:stretch>
            <a:fillRect/>
          </a:stretch>
        </p:blipFill>
        <p:spPr>
          <a:xfrm>
            <a:off x="2348983" y="4169313"/>
            <a:ext cx="3747017" cy="245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27670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FA152-0F8F-9437-FA8D-7E691862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Отработка правильной артикуляции звуков, слогов и слов, которые можно произнести кратко и протяжно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29C5C-2869-0F61-E27F-0A6946F42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73" r="-2156"/>
          <a:stretch>
            <a:fillRect/>
          </a:stretch>
        </p:blipFill>
        <p:spPr>
          <a:xfrm>
            <a:off x="2584579" y="2316824"/>
            <a:ext cx="6083559" cy="393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75390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A05D8-7542-8027-208E-7B0104110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658" r="2131"/>
          <a:stretch>
            <a:fillRect/>
          </a:stretch>
        </p:blipFill>
        <p:spPr>
          <a:xfrm>
            <a:off x="1455206" y="3568961"/>
            <a:ext cx="4110678" cy="2754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4DC080-E707-00CE-B730-7CDB9F970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7" r="770" b="34693"/>
          <a:stretch>
            <a:fillRect/>
          </a:stretch>
        </p:blipFill>
        <p:spPr>
          <a:xfrm>
            <a:off x="6332858" y="338470"/>
            <a:ext cx="4192073" cy="31070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79CD14-A792-8BD0-CA89-5BFEEA8E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0" r="4357" b="43674"/>
          <a:stretch>
            <a:fillRect/>
          </a:stretch>
        </p:blipFill>
        <p:spPr>
          <a:xfrm>
            <a:off x="1268227" y="457199"/>
            <a:ext cx="4743048" cy="28318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C93C70-41B8-76B2-18F7-B34208FF4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9" r="769" b="26938"/>
          <a:stretch>
            <a:fillRect/>
          </a:stretch>
        </p:blipFill>
        <p:spPr>
          <a:xfrm>
            <a:off x="6721842" y="3697487"/>
            <a:ext cx="2891108" cy="28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393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C246A-1376-4022-F580-FF8A5230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1" y="385313"/>
            <a:ext cx="10248813" cy="125370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индивидуальной (подгрупповой)</a:t>
            </a:r>
            <a:r>
              <a:rPr lang="ru-RU" sz="20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br>
              <a:rPr lang="ru-RU" sz="20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коррекционно-развивающей работы по коррекции звукопроизношения у детей с нарушениями речи с использование логопедического тренажёра «Дэльфа-142.1»</a:t>
            </a:r>
            <a:br>
              <a:rPr lang="ru-RU" sz="24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wnloads\2026-02-03_13-28-04.png"/>
          <p:cNvPicPr>
            <a:picLocks noChangeAspect="1" noChangeArrowheads="1"/>
          </p:cNvPicPr>
          <p:nvPr/>
        </p:nvPicPr>
        <p:blipFill>
          <a:blip r:embed="rId2"/>
          <a:srcRect l="19643" t="16032" r="17991" b="9326"/>
          <a:stretch>
            <a:fillRect/>
          </a:stretch>
        </p:blipFill>
        <p:spPr bwMode="auto">
          <a:xfrm>
            <a:off x="2458529" y="2053087"/>
            <a:ext cx="6236341" cy="4198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11906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06" y="24642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6000" b="1"/>
              <a:t>Благодарю за внимание!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11FC-E39E-C99D-CB0F-1CA60483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587828"/>
            <a:ext cx="10515600" cy="2024743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Комплект логопедического тренажера включает обучающую программу «Дэльфа-142.1» и</a:t>
            </a:r>
            <a:r>
              <a:rPr lang="ru-RU" sz="2800" b="1" spc="-5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 </a:t>
            </a:r>
            <a:r>
              <a:rPr lang="ru-RU" sz="2800" b="1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дополнительное (обязательное) оборудование:</a:t>
            </a:r>
            <a:br>
              <a:rPr lang="ru-RU" sz="2800" b="1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</a:br>
            <a:r>
              <a:rPr lang="ru-RU" sz="2800" b="1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электронный</a:t>
            </a:r>
            <a:r>
              <a:rPr lang="ru-RU" sz="2800" b="1" spc="-35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блок</a:t>
            </a:r>
            <a:r>
              <a:rPr lang="ru-RU" sz="2800" b="1" spc="-35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обработки</a:t>
            </a:r>
            <a:r>
              <a:rPr lang="ru-RU" sz="2800" b="1" spc="-35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сигнала;</a:t>
            </a:r>
            <a:b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</a:br>
            <a: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spc="-1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  <a:t>микрофон.</a:t>
            </a:r>
            <a:br>
              <a:rPr lang="ru-RU" sz="2800" b="1" spc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</a:rPr>
            </a:b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1AFD7-D5DE-818B-672D-644B163C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999792"/>
            <a:ext cx="4053015" cy="303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A6D67-3AAD-F8CD-A3A9-D84B8C30B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" y="2921427"/>
            <a:ext cx="4847968" cy="363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3815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009" y="253857"/>
            <a:ext cx="5371921" cy="70609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Экран Главного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3911"/>
            <a:ext cx="5831429" cy="437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9C578-D492-6857-177C-8B52320E7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12924" r="19626"/>
          <a:stretch>
            <a:fillRect/>
          </a:stretch>
        </p:blipFill>
        <p:spPr>
          <a:xfrm>
            <a:off x="409488" y="1057063"/>
            <a:ext cx="5371921" cy="54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4B996-ED9A-85E3-6097-FF3A94CC661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DA0FD-6415-B6A0-D8AD-6098BAB8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2" y="186613"/>
            <a:ext cx="7784841" cy="755779"/>
          </a:xfrm>
        </p:spPr>
        <p:txBody>
          <a:bodyPr>
            <a:normAutofit fontScale="90000"/>
          </a:bodyPr>
          <a:lstStyle/>
          <a:p>
            <a:r>
              <a:rPr lang="ru-RU" sz="4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3D46D2-40C6-E364-57BF-BE907EB70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092" y="1156996"/>
            <a:ext cx="9144000" cy="1810140"/>
          </a:xfrm>
        </p:spPr>
        <p:txBody>
          <a:bodyPr>
            <a:normAutofit/>
          </a:bodyPr>
          <a:lstStyle/>
          <a:p>
            <a:r>
              <a:rPr lang="ru-RU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«Матрёшки», «Цветные ниточки»</a:t>
            </a:r>
          </a:p>
          <a:p>
            <a:pPr algn="ctr"/>
            <a:r>
              <a:rPr lang="ru-RU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упражнение позволяет диагностировать умение ребёнка выполнять, а затем  отрабатывать те или иные  артикуляционные упражнения на статичные позы языка, губ, их динамические движения и дифференцированные движения органов артикуляции с помощью 18 упражнений и их комбинаций</a:t>
            </a:r>
            <a:endParaRPr lang="ru-RU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24ED2-8BD9-1246-1C26-DBD2A845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0" t="13479" r="25740" b="46661"/>
          <a:stretch>
            <a:fillRect/>
          </a:stretch>
        </p:blipFill>
        <p:spPr>
          <a:xfrm>
            <a:off x="531845" y="2900124"/>
            <a:ext cx="4851918" cy="37712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254A9-C015-4AFA-95A9-6560F8A5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4787" r="8758"/>
          <a:stretch>
            <a:fillRect/>
          </a:stretch>
        </p:blipFill>
        <p:spPr>
          <a:xfrm>
            <a:off x="9675845" y="4603395"/>
            <a:ext cx="2214464" cy="190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E17249-0258-4A98-389C-B6A7AFE55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16" y="3181740"/>
            <a:ext cx="4028238" cy="302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A4DF3A-760C-531C-26B0-C56262384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7660" r="28341" b="34342"/>
          <a:stretch>
            <a:fillRect/>
          </a:stretch>
        </p:blipFill>
        <p:spPr>
          <a:xfrm>
            <a:off x="9675845" y="2900124"/>
            <a:ext cx="2214464" cy="150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810943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022C2-6689-8AF2-1F49-8F5415124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r="8198"/>
          <a:stretch>
            <a:fillRect/>
          </a:stretch>
        </p:blipFill>
        <p:spPr>
          <a:xfrm>
            <a:off x="466532" y="3270770"/>
            <a:ext cx="4506687" cy="339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FC73C-0D2B-BF82-A0D5-6ED30D15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r="2658"/>
          <a:stretch>
            <a:fillRect/>
          </a:stretch>
        </p:blipFill>
        <p:spPr>
          <a:xfrm>
            <a:off x="466532" y="195944"/>
            <a:ext cx="3872204" cy="281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2F162-1BDC-B4C1-C78D-598E3A0C8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6" y="3613084"/>
            <a:ext cx="4065296" cy="304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E10DFF-8CD4-9CFA-23D5-0EF406E65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4344" y="2126214"/>
            <a:ext cx="1716833" cy="228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DFFE0F-C80D-D713-CF06-EA1BC6A641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382" t="18686" r="4819" b="10360"/>
          <a:stretch>
            <a:fillRect/>
          </a:stretch>
        </p:blipFill>
        <p:spPr>
          <a:xfrm>
            <a:off x="6027316" y="210058"/>
            <a:ext cx="5008358" cy="321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642337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59C05-D6BE-992F-3D63-89A1B826511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E053-49C7-ED80-181B-1F5164749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07" y="524458"/>
            <a:ext cx="10289906" cy="1485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речевого дыхания, плавности и длительности выдоха</a:t>
            </a:r>
            <a:br>
              <a:rPr lang="ru-RU" sz="4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575731-BF68-4961-BFE0-76ED250F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09" y="1499612"/>
            <a:ext cx="3634729" cy="2726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F4DC5-222C-433A-97F4-FFC2D6388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4" y="1868704"/>
            <a:ext cx="5272167" cy="395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D9FD78-1654-41AF-BB4F-8C73EC19B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73" y="3659640"/>
            <a:ext cx="3878635" cy="290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260494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A2528-AE9E-F84A-D893-E11529ADA11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17EB6-AC4F-E427-B77C-6FE4AF83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01" y="3694903"/>
            <a:ext cx="3527922" cy="264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B13B3-BB2B-4C8C-A2BE-A94AADE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7" y="1396093"/>
            <a:ext cx="5421084" cy="406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B80460-E1EF-44C9-A446-E4B1C832E9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6" t="4376"/>
          <a:stretch>
            <a:fillRect/>
          </a:stretch>
        </p:blipFill>
        <p:spPr>
          <a:xfrm>
            <a:off x="6575850" y="391527"/>
            <a:ext cx="4049962" cy="303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191247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707F-0813-451A-9E43-8A2E83DE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90" y="233238"/>
            <a:ext cx="10035443" cy="750173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Коррекции звукопроизношения </a:t>
            </a:r>
            <a:b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гласных и звонких согласных звуков</a:t>
            </a:r>
            <a:endParaRPr lang="ru-RU" sz="2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7A5AA-3DAB-4D2F-B8EA-052ABB6D1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37" y="1263320"/>
            <a:ext cx="3880758" cy="2910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B46CD-5082-4597-86F3-4334D074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0" t="8543" r="8166" b="3769"/>
          <a:stretch>
            <a:fillRect/>
          </a:stretch>
        </p:blipFill>
        <p:spPr>
          <a:xfrm>
            <a:off x="517585" y="1246151"/>
            <a:ext cx="4284874" cy="3209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270308-23F5-4580-B980-92D82ECF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r="972"/>
          <a:stretch>
            <a:fillRect/>
          </a:stretch>
        </p:blipFill>
        <p:spPr>
          <a:xfrm>
            <a:off x="7134163" y="4224857"/>
            <a:ext cx="3880758" cy="245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5B9F44-DF20-9A3C-3144-0F98E9D7E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940" r="-1020"/>
          <a:stretch>
            <a:fillRect/>
          </a:stretch>
        </p:blipFill>
        <p:spPr>
          <a:xfrm>
            <a:off x="2011189" y="4416292"/>
            <a:ext cx="3387010" cy="226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24965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707F-0813-451A-9E43-8A2E83DE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13980" cy="1072551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и дифференциация свистящих и шипящих  звуков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C45D2-6232-7DCB-5FAC-5208F11D3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20607" r="6328" b="-732"/>
          <a:stretch>
            <a:fillRect/>
          </a:stretch>
        </p:blipFill>
        <p:spPr>
          <a:xfrm>
            <a:off x="408086" y="1939071"/>
            <a:ext cx="5137196" cy="3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40D060-3B9E-0A0D-2E8C-40AA2D9A1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r="3772"/>
          <a:stretch>
            <a:fillRect/>
          </a:stretch>
        </p:blipFill>
        <p:spPr>
          <a:xfrm>
            <a:off x="7398526" y="1918592"/>
            <a:ext cx="4385388" cy="3009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150E7C-BE5B-94BF-BD29-C6762E60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3096" r="5596" b="-101"/>
          <a:stretch>
            <a:fillRect/>
          </a:stretch>
        </p:blipFill>
        <p:spPr>
          <a:xfrm>
            <a:off x="5299363" y="4008004"/>
            <a:ext cx="3356264" cy="250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99306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21</Paragraphs>
  <Slides>16</Slides>
  <Notes>0</Notes>
  <TotalTime>776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2">
      <vt:lpstr>Arial</vt:lpstr>
      <vt:lpstr>Trebuchet MS</vt:lpstr>
      <vt:lpstr>Wingdings 3</vt:lpstr>
      <vt:lpstr>Times New Roman</vt:lpstr>
      <vt:lpstr>Calibri</vt:lpstr>
      <vt:lpstr>Аспект</vt:lpstr>
      <vt:lpstr/>
      <vt:lpstr>Комплект логопедического тренажера включает обучающую программу «Дэльфа-142.1» и дополнительное (обязательное) оборудование:- электронный блок обработки сигнала;- микрофон.</vt:lpstr>
      <vt:lpstr>Экран Главного меню</vt:lpstr>
      <vt:lpstr>Артикуляционная гимнастика</vt:lpstr>
      <vt:lpstr>PowerPoint Presentation</vt:lpstr>
      <vt:lpstr>Коррекция речевого дыхания, плавности и длительности выдоха</vt:lpstr>
      <vt:lpstr>PowerPoint Presentation</vt:lpstr>
      <vt:lpstr>Коррекции звукопроизношения гласных и звонких согласных звуков</vt:lpstr>
      <vt:lpstr>Коррекция и дифференциация свистящих и шипящих  звуков</vt:lpstr>
      <vt:lpstr>Постановка и автоматизация сонорных звуков </vt:lpstr>
      <vt:lpstr>Работа над силой голоса (понятия громко – тихо)</vt:lpstr>
      <vt:lpstr>PowerPoint Presentation</vt:lpstr>
      <vt:lpstr>Отработка правильной артикуляции звуков, слогов и слов, которые можно произнести кратко и протяжно</vt:lpstr>
      <vt:lpstr>PowerPoint Presentation</vt:lpstr>
      <vt:lpstr>Планирование индивидуальной (подгрупповой) коррекционно-развивающей работы по коррекции звукопроизношения у детей с нарушениями речи с использование логопедического тренажёра «Дэльфа-142.1»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 </dc:title>
  <dc:creator>user</dc:creator>
  <cp:lastModifiedBy>user</cp:lastModifiedBy>
  <cp:revision>51</cp:revision>
  <dcterms:created xsi:type="dcterms:W3CDTF">2026-01-30T06:13:41Z</dcterms:created>
  <dcterms:modified xsi:type="dcterms:W3CDTF">2026-02-13T08:14:20Z</dcterms:modified>
</cp:coreProperties>
</file>