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6858000"/>
  <p:notesSz cx="12192000" cy="6858000"/>
  <p:embeddedFontLst>
    <p:embeddedFont>
      <p:font typeface="FKFALO+TrebuchetMS-Bold"/>
      <p:regular r:id="rId37"/>
    </p:embeddedFont>
    <p:embeddedFont>
      <p:font typeface="LHLHSP+TrebuchetMS"/>
      <p:regular r:id="rId38"/>
    </p:embeddedFont>
    <p:embeddedFont>
      <p:font typeface="BAEHDR+Wingdings-Regular"/>
      <p:regular r:id="rId39"/>
    </p:embeddedFont>
    <p:embeddedFont>
      <p:font typeface="KAVRDJ+Trebuchet-BoldItalic"/>
      <p:regular r:id="rId40"/>
    </p:embeddedFont>
    <p:embeddedFont>
      <p:font typeface="HCTDHA+ArialMT"/>
      <p:regular r:id="rId41"/>
    </p:embeddedFont>
    <p:embeddedFont>
      <p:font typeface="KQMVFI+TimesNewRomanPSMT"/>
      <p:regular r:id="rId42"/>
    </p:embeddedFont>
    <p:embeddedFont>
      <p:font typeface="LDKCON+TrebuchetMS-Italic"/>
      <p:regular r:id="rId4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font" Target="fonts/font1.fntdata" /><Relationship Id="rId38" Type="http://schemas.openxmlformats.org/officeDocument/2006/relationships/font" Target="fonts/font2.fntdata" /><Relationship Id="rId39" Type="http://schemas.openxmlformats.org/officeDocument/2006/relationships/font" Target="fonts/font3.fntdata" /><Relationship Id="rId4" Type="http://schemas.openxmlformats.org/officeDocument/2006/relationships/theme" Target="theme/theme1.xml" /><Relationship Id="rId40" Type="http://schemas.openxmlformats.org/officeDocument/2006/relationships/font" Target="fonts/font4.fntdata" /><Relationship Id="rId41" Type="http://schemas.openxmlformats.org/officeDocument/2006/relationships/font" Target="fonts/font5.fntdata" /><Relationship Id="rId42" Type="http://schemas.openxmlformats.org/officeDocument/2006/relationships/font" Target="fonts/font6.fntdata" /><Relationship Id="rId43" Type="http://schemas.openxmlformats.org/officeDocument/2006/relationships/font" Target="fonts/font7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84572" y="1082334"/>
            <a:ext cx="8697322" cy="4568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77962" marR="0">
              <a:lnSpc>
                <a:spcPts val="5105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 b="1">
                <a:solidFill>
                  <a:srgbClr val="ff0000"/>
                </a:solidFill>
                <a:latin typeface="FKFALO+TrebuchetMS-Bold"/>
                <a:cs typeface="FKFALO+TrebuchetMS-Bold"/>
              </a:rPr>
              <a:t>Использование</a:t>
            </a:r>
          </a:p>
          <a:p>
            <a:pPr marL="2046287" marR="0">
              <a:lnSpc>
                <a:spcPts val="5105"/>
              </a:lnSpc>
              <a:spcBef>
                <a:spcPts val="774"/>
              </a:spcBef>
              <a:spcAft>
                <a:spcPts val="0"/>
              </a:spcAft>
            </a:pPr>
            <a:r>
              <a:rPr dirty="0" sz="4900" b="1">
                <a:solidFill>
                  <a:srgbClr val="ff0000"/>
                </a:solidFill>
                <a:latin typeface="FKFALO+TrebuchetMS-Bold"/>
                <a:cs typeface="FKFALO+TrebuchetMS-Bold"/>
              </a:rPr>
              <a:t>магнитного</a:t>
            </a:r>
          </a:p>
          <a:p>
            <a:pPr marL="0" marR="0">
              <a:lnSpc>
                <a:spcPts val="5105"/>
              </a:lnSpc>
              <a:spcBef>
                <a:spcPts val="774"/>
              </a:spcBef>
              <a:spcAft>
                <a:spcPts val="0"/>
              </a:spcAft>
            </a:pPr>
            <a:r>
              <a:rPr dirty="0" sz="4900" b="1">
                <a:solidFill>
                  <a:srgbClr val="ff0000"/>
                </a:solidFill>
                <a:latin typeface="FKFALO+TrebuchetMS-Bold"/>
                <a:cs typeface="FKFALO+TrebuchetMS-Bold"/>
              </a:rPr>
              <a:t>конструктора</a:t>
            </a:r>
            <a:r>
              <a:rPr dirty="0" sz="4900" b="1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4900" b="1">
                <a:solidFill>
                  <a:srgbClr val="ff0000"/>
                </a:solidFill>
                <a:latin typeface="FKFALO+TrebuchetMS-Bold"/>
                <a:cs typeface="FKFALO+TrebuchetMS-Bold"/>
              </a:rPr>
              <a:t>в</a:t>
            </a:r>
            <a:r>
              <a:rPr dirty="0" sz="4900" b="1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4900" b="1">
                <a:solidFill>
                  <a:srgbClr val="ff0000"/>
                </a:solidFill>
                <a:latin typeface="FKFALO+TrebuchetMS-Bold"/>
                <a:cs typeface="FKFALO+TrebuchetMS-Bold"/>
              </a:rPr>
              <a:t>практике</a:t>
            </a:r>
          </a:p>
          <a:p>
            <a:pPr marL="389731" marR="0">
              <a:lnSpc>
                <a:spcPts val="5105"/>
              </a:lnSpc>
              <a:spcBef>
                <a:spcPts val="724"/>
              </a:spcBef>
              <a:spcAft>
                <a:spcPts val="0"/>
              </a:spcAft>
            </a:pPr>
            <a:r>
              <a:rPr dirty="0" sz="4900" b="1">
                <a:solidFill>
                  <a:srgbClr val="ff0000"/>
                </a:solidFill>
                <a:latin typeface="FKFALO+TrebuchetMS-Bold"/>
                <a:cs typeface="FKFALO+TrebuchetMS-Bold"/>
              </a:rPr>
              <a:t>учителя-логопеда</a:t>
            </a:r>
            <a:r>
              <a:rPr dirty="0" sz="4900" b="1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4900" b="1">
                <a:solidFill>
                  <a:srgbClr val="ff0000"/>
                </a:solidFill>
                <a:latin typeface="FKFALO+TrebuchetMS-Bold"/>
                <a:cs typeface="FKFALO+TrebuchetMS-Bold"/>
              </a:rPr>
              <a:t>для</a:t>
            </a:r>
          </a:p>
          <a:p>
            <a:pPr marL="2162175" marR="0">
              <a:lnSpc>
                <a:spcPts val="5105"/>
              </a:lnSpc>
              <a:spcBef>
                <a:spcPts val="774"/>
              </a:spcBef>
              <a:spcAft>
                <a:spcPts val="0"/>
              </a:spcAft>
            </a:pPr>
            <a:r>
              <a:rPr dirty="0" sz="4900" b="1">
                <a:solidFill>
                  <a:srgbClr val="ff0000"/>
                </a:solidFill>
                <a:latin typeface="FKFALO+TrebuchetMS-Bold"/>
                <a:cs typeface="FKFALO+TrebuchetMS-Bold"/>
              </a:rPr>
              <a:t>коррекции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21172" y="4816134"/>
            <a:ext cx="7030045" cy="1581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05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 b="1">
                <a:solidFill>
                  <a:srgbClr val="ff0000"/>
                </a:solidFill>
                <a:latin typeface="FKFALO+TrebuchetMS-Bold"/>
                <a:cs typeface="FKFALO+TrebuchetMS-Bold"/>
              </a:rPr>
              <a:t>звукопроизношения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774" y="685610"/>
            <a:ext cx="8562115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С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помощью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коктейльной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трубочки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дуем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на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машинку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(воздушный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душ)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Затем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берем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машинку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выполняем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упражнение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000000"/>
                </a:solidFill>
                <a:latin typeface="LHLHSP+TrebuchetMS"/>
                <a:cs typeface="LHLHSP+TrebuchetMS"/>
              </a:rPr>
              <a:t>«Улыбка»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2107" y="1766697"/>
            <a:ext cx="582805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Улыбается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машинка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–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у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неё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помыта</a:t>
            </a:r>
            <a:r>
              <a:rPr dirty="0" sz="1800" spc="93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спинка!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362257"/>
            <a:ext cx="580019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У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машинки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есть</a:t>
            </a:r>
            <a:r>
              <a:rPr dirty="0" sz="1800" spc="93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труба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–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очень</a:t>
            </a:r>
            <a:r>
              <a:rPr dirty="0" sz="1800" spc="93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длинная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она!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763577"/>
            <a:ext cx="8409818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Приложить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деталь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губам,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вытянуть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губы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отверстие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детали.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0612" y="565816"/>
            <a:ext cx="653602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Вот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широкая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дорога,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здесь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машин</a:t>
            </a:r>
            <a:r>
              <a:rPr dirty="0" sz="1800" spc="9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продет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много!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612" y="967136"/>
            <a:ext cx="8670952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Ребенок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строит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из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магнитного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широкую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дорожку,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выполняя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упражнение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«широкий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язычок»,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катит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машинку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дорожке.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441135"/>
            <a:ext cx="678744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Это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узкая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дорожка,</a:t>
            </a:r>
            <a:r>
              <a:rPr dirty="0" sz="1800" spc="86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здесь</a:t>
            </a:r>
            <a:r>
              <a:rPr dirty="0" sz="1800" spc="93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машин</a:t>
            </a:r>
            <a:r>
              <a:rPr dirty="0" sz="1800" spc="9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совсем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немножко.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842455"/>
            <a:ext cx="8576228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(Ребенок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строит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узкую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прямую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или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поворотами,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самостоятельно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или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предложенной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схеме,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или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словесной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инструкции.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Катит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машинку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узкой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дорожке,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выполняя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упражнение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«Иголочка»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-узкий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язычок)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20066"/>
            <a:ext cx="674262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Каменистый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путь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непрост,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не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жалей-ка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ты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колес!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121386"/>
            <a:ext cx="6872514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(Ребенок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выкладывает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камушки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заданию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логопеда,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затем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едет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машинкой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ним,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выполняя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упражнение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«Камушки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–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«Конфетка»)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871140"/>
            <a:ext cx="621634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Мостик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выгнулся</a:t>
            </a:r>
            <a:r>
              <a:rPr dirty="0" sz="1800" spc="93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дугой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–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проезжаем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над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дугой!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272460"/>
            <a:ext cx="8155407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(Ребенок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составляет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из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магнитных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элементов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мостик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выполняет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упражнение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«Мостик»,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проезжает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мостику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машинкой.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1948100"/>
            <a:ext cx="41177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ꢀ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75725"/>
            <a:ext cx="65807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В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горку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только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поднялись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–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и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скорее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мчимся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вниз!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177045"/>
            <a:ext cx="8619951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(Ребенок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строит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горку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из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элементов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конструктора,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выполняет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упражнение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«Качели».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Когда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катит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машинку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вверх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горе,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поднимает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язык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вверх,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когда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скатывает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горы,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опускает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язык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вниз)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1737" y="440256"/>
            <a:ext cx="8075553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Игры,</a:t>
            </a:r>
            <a:r>
              <a:rPr dirty="0" sz="3600" spc="184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6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на</a:t>
            </a:r>
            <a:r>
              <a:rPr dirty="0" sz="3600" spc="185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6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автоматизацию</a:t>
            </a:r>
            <a:r>
              <a:rPr dirty="0" sz="3600" spc="184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6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звука.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213047"/>
            <a:ext cx="3633248" cy="578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500" spc="846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Игра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«Составь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дорожку»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1614367"/>
            <a:ext cx="147968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DKCON+TrebuchetMS-Italic"/>
                <a:cs typeface="LDKCON+TrebuchetMS-Italic"/>
              </a:rPr>
              <a:t>1</a:t>
            </a:r>
            <a:r>
              <a:rPr dirty="0" sz="1800" spc="91">
                <a:solidFill>
                  <a:srgbClr val="404040"/>
                </a:solidFill>
                <a:latin typeface="LDKCON+TrebuchetMS-Italic"/>
                <a:cs typeface="LDKCON+TrebuchetMS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LDKCON+TrebuchetMS-Italic"/>
                <a:cs typeface="LDKCON+TrebuchetMS-Italic"/>
              </a:rPr>
              <a:t>вариант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2015687"/>
            <a:ext cx="7375166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Цель: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автоматизация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изолированно,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слогах,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словах,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словосочетаниях,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предложениях.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2691328"/>
            <a:ext cx="8888625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схему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дорожки,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составить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самостоятельно.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Ребенок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берет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элемент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тогда,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когда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правильно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произнесет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(автоматизация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изолированного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слогах,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слове).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40" y="3915608"/>
            <a:ext cx="9222217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При</a:t>
            </a:r>
            <a:r>
              <a:rPr dirty="0" sz="1800" spc="-14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автоматизации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словосочетании,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предложении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взять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столько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элементов,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сколько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звуков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он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услышит,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потом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произносит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словосочетание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или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предложение.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39" y="685610"/>
            <a:ext cx="5362479" cy="2354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DKCON+TrebuchetMS-Italic"/>
                <a:cs typeface="LDKCON+TrebuchetMS-Italic"/>
              </a:rPr>
              <a:t>2</a:t>
            </a:r>
            <a:r>
              <a:rPr dirty="0" sz="1800" spc="91">
                <a:solidFill>
                  <a:srgbClr val="404040"/>
                </a:solidFill>
                <a:latin typeface="LDKCON+TrebuchetMS-Italic"/>
                <a:cs typeface="LDKCON+TrebuchetMS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LDKCON+TrebuchetMS-Italic"/>
                <a:cs typeface="LDKCON+TrebuchetMS-Italic"/>
              </a:rPr>
              <a:t>вариант</a:t>
            </a:r>
          </a:p>
          <a:p>
            <a:pPr marL="457200" marR="0">
              <a:lnSpc>
                <a:spcPts val="1875"/>
              </a:lnSpc>
              <a:spcBef>
                <a:spcPts val="1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уже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готовую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выкладывать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внутрь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каждого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элемента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камешек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тогда,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когда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ребенок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правильно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произнесет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звук,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слог,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автоматизирующимся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звуком,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либо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взять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такое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количество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камушков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положить</a:t>
            </a:r>
            <a:r>
              <a:rPr dirty="0" sz="1800" spc="541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их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каждый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элемент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2732851"/>
            <a:ext cx="5452583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конструктора,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сколько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автоматизирующихся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звуков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он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услышал,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потом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произнес.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3408491"/>
            <a:ext cx="5581146" cy="1678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втором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варианте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игры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ребенок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видит,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когда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должна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закончиться.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Стремление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поскорее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заполнить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все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элементы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заставляет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ребенка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работать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продуктивно.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09207" y="377867"/>
            <a:ext cx="8132962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Игра</a:t>
            </a:r>
            <a:r>
              <a:rPr dirty="0" sz="3200" spc="165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на</a:t>
            </a:r>
            <a:r>
              <a:rPr dirty="0" sz="3200" spc="165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определение</a:t>
            </a:r>
            <a:r>
              <a:rPr dirty="0" sz="3200" spc="164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места</a:t>
            </a:r>
            <a:r>
              <a:rPr dirty="0" sz="3200" spc="164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звука</a:t>
            </a:r>
            <a:r>
              <a:rPr dirty="0" sz="3200" spc="165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в</a:t>
            </a:r>
          </a:p>
          <a:p>
            <a:pPr marL="28956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слове.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1200" y="1494502"/>
            <a:ext cx="4033630" cy="5786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500" spc="846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Игра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«Место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звука</a:t>
            </a:r>
            <a:r>
              <a:rPr dirty="0" sz="1800" spc="93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в</a:t>
            </a:r>
            <a:r>
              <a:rPr dirty="0" sz="1800" spc="9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слове»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1200" y="1895822"/>
            <a:ext cx="747821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Цель: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формировать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умение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определять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место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слове.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1200" y="2297142"/>
            <a:ext cx="9475326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Строится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домик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из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трех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квадратных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элементов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или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объемный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домик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тремя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дверками.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предлагаются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картинки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автоматизирующимся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звуком.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Ребенок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определяет,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где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находится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кладет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либо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камушек,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либо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машинку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правильную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ячейку.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857384"/>
            <a:ext cx="9566808" cy="2237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Все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дети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любят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играть.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работе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детьми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ОВЗ,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имеющими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ТНР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–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это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самый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главный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инструмент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ходе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занятия.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–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самая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лучшая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развивающая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игрушка.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У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детей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сразу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возникает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интерес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желание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что-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нибудь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из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него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сложить.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28781" y="464694"/>
            <a:ext cx="8962606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Игры</a:t>
            </a:r>
            <a:r>
              <a:rPr dirty="0" sz="3200" spc="165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на</a:t>
            </a:r>
            <a:r>
              <a:rPr dirty="0" sz="3200" spc="165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отработку</a:t>
            </a:r>
            <a:r>
              <a:rPr dirty="0" sz="3200" spc="165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слоговой</a:t>
            </a:r>
            <a:r>
              <a:rPr dirty="0" sz="3200" spc="165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структуры</a:t>
            </a:r>
          </a:p>
          <a:p>
            <a:pPr marL="334010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слова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586757"/>
            <a:ext cx="1277536" cy="5715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500" spc="846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Цель: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1988077"/>
            <a:ext cx="147968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DKCON+TrebuchetMS-Italic"/>
                <a:cs typeface="LDKCON+TrebuchetMS-Italic"/>
              </a:rPr>
              <a:t>1</a:t>
            </a:r>
            <a:r>
              <a:rPr dirty="0" sz="1800" spc="91">
                <a:solidFill>
                  <a:srgbClr val="404040"/>
                </a:solidFill>
                <a:latin typeface="LDKCON+TrebuchetMS-Italic"/>
                <a:cs typeface="LDKCON+TrebuchetMS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LDKCON+TrebuchetMS-Italic"/>
                <a:cs typeface="LDKCON+TrebuchetMS-Italic"/>
              </a:rPr>
              <a:t>вариант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2389397"/>
            <a:ext cx="8019566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Выкладывается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берется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мелкая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игрушка.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Ребенку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предлагается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отрабатываемой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слоговой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структуры.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Предлагается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прошагать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игрушкой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деталям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дорожки.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Один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элемент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–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один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слог.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3613677"/>
            <a:ext cx="147968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DKCON+TrebuchetMS-Italic"/>
                <a:cs typeface="LDKCON+TrebuchetMS-Italic"/>
              </a:rPr>
              <a:t>2</a:t>
            </a:r>
            <a:r>
              <a:rPr dirty="0" sz="1800" spc="91">
                <a:solidFill>
                  <a:srgbClr val="404040"/>
                </a:solidFill>
                <a:latin typeface="LDKCON+TrebuchetMS-Italic"/>
                <a:cs typeface="LDKCON+TrebuchetMS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LDKCON+TrebuchetMS-Italic"/>
                <a:cs typeface="LDKCON+TrebuchetMS-Italic"/>
              </a:rPr>
              <a:t>вариант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86840" y="4014998"/>
            <a:ext cx="621998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Выкладывать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произнося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слогам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слово.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4068" y="709169"/>
            <a:ext cx="8981315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Игры,</a:t>
            </a:r>
            <a:r>
              <a:rPr dirty="0" sz="3200" spc="164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направленные</a:t>
            </a:r>
            <a:r>
              <a:rPr dirty="0" sz="3200" spc="164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на</a:t>
            </a:r>
            <a:r>
              <a:rPr dirty="0" sz="3200" spc="165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формирование</a:t>
            </a:r>
          </a:p>
          <a:p>
            <a:pPr marL="303212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звуко-слогового</a:t>
            </a:r>
            <a:r>
              <a:rPr dirty="0" sz="3200" spc="163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и</a:t>
            </a:r>
            <a:r>
              <a:rPr dirty="0" sz="3200" spc="163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звуко-буквенного</a:t>
            </a:r>
          </a:p>
          <a:p>
            <a:pPr marL="304800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анализа.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2274694"/>
            <a:ext cx="8218324" cy="15512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400" spc="968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Игра</a:t>
            </a:r>
            <a:r>
              <a:rPr dirty="0" sz="1700" spc="87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7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«Определи</a:t>
            </a:r>
            <a:r>
              <a:rPr dirty="0" sz="1700" spc="87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7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количество</a:t>
            </a:r>
            <a:r>
              <a:rPr dirty="0" sz="1700" spc="86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7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слогов</a:t>
            </a:r>
            <a:r>
              <a:rPr dirty="0" sz="1700" spc="86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7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в</a:t>
            </a:r>
            <a:r>
              <a:rPr dirty="0" sz="1700" spc="85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7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слове»</a:t>
            </a:r>
          </a:p>
          <a:p>
            <a:pPr marL="0" marR="0">
              <a:lnSpc>
                <a:spcPts val="1771"/>
              </a:lnSpc>
              <a:spcBef>
                <a:spcPts val="81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Цель: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формировать</a:t>
            </a:r>
            <a:r>
              <a:rPr dirty="0" sz="1700" spc="45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умение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определять</a:t>
            </a:r>
            <a:r>
              <a:rPr dirty="0" sz="1700" spc="21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количество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слогов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слове.</a:t>
            </a:r>
          </a:p>
          <a:p>
            <a:pPr marL="0" marR="0">
              <a:lnSpc>
                <a:spcPts val="1771"/>
              </a:lnSpc>
              <a:spcBef>
                <a:spcPts val="81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Ребенок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берет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столько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деталей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конструктора,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сколько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слогов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слове.</a:t>
            </a:r>
          </a:p>
          <a:p>
            <a:pPr marL="0" marR="0">
              <a:lnSpc>
                <a:spcPts val="1771"/>
              </a:lnSpc>
              <a:spcBef>
                <a:spcPts val="860"/>
              </a:spcBef>
              <a:spcAft>
                <a:spcPts val="0"/>
              </a:spcAft>
            </a:pPr>
            <a:r>
              <a:rPr dirty="0" sz="17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Игра</a:t>
            </a:r>
            <a:r>
              <a:rPr dirty="0" sz="1700" spc="87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7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«Составь</a:t>
            </a:r>
            <a:r>
              <a:rPr dirty="0" sz="1700" spc="87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7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звуковую</a:t>
            </a:r>
            <a:r>
              <a:rPr dirty="0" sz="1700" spc="87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7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схему</a:t>
            </a:r>
            <a:r>
              <a:rPr dirty="0" sz="1700" spc="87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7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слова»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3611750"/>
            <a:ext cx="9261076" cy="12173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Цель: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формирование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умения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анализа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звуков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слове.</a:t>
            </a:r>
          </a:p>
          <a:p>
            <a:pPr marL="0" marR="0">
              <a:lnSpc>
                <a:spcPts val="1771"/>
              </a:lnSpc>
              <a:spcBef>
                <a:spcPts val="81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Используются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элементы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квадратной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формы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синего,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зеленого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красного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цвета.</a:t>
            </a:r>
          </a:p>
          <a:p>
            <a:pPr marL="0" marR="0">
              <a:lnSpc>
                <a:spcPts val="1771"/>
              </a:lnSpc>
              <a:spcBef>
                <a:spcPts val="81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LHLHSP+TrebuchetMS"/>
                <a:cs typeface="LHLHSP+TrebuchetMS"/>
              </a:rPr>
              <a:t>ꢀ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0809" y="142986"/>
            <a:ext cx="9933056" cy="122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621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Игры</a:t>
            </a:r>
            <a:r>
              <a:rPr dirty="0" sz="2000" spc="103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20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для</a:t>
            </a:r>
            <a:r>
              <a:rPr dirty="0" sz="2000" spc="101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20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формирования</a:t>
            </a:r>
            <a:r>
              <a:rPr dirty="0" sz="2000" spc="103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20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умения</a:t>
            </a:r>
            <a:r>
              <a:rPr dirty="0" sz="2000" spc="102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20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составлять</a:t>
            </a:r>
            <a:r>
              <a:rPr dirty="0" sz="2000" spc="102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20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предложения</a:t>
            </a:r>
            <a:r>
              <a:rPr dirty="0" sz="2000" spc="102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20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и</a:t>
            </a:r>
            <a:r>
              <a:rPr dirty="0" sz="2000" spc="101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20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схемы</a:t>
            </a:r>
          </a:p>
          <a:p>
            <a:pPr marL="3610308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предложения</a:t>
            </a:r>
          </a:p>
          <a:p>
            <a:pPr marL="0" marR="0">
              <a:lnSpc>
                <a:spcPts val="1875"/>
              </a:lnSpc>
              <a:spcBef>
                <a:spcPts val="322"/>
              </a:spcBef>
              <a:spcAft>
                <a:spcPts val="0"/>
              </a:spcAft>
            </a:pPr>
            <a:r>
              <a:rPr dirty="0" sz="15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500" spc="846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Игра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«Составь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схему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предложения»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0809" y="1161142"/>
            <a:ext cx="717247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Цель: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закрепить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графическое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изображение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предложения.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0809" y="1562462"/>
            <a:ext cx="9683079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помощью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деталей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магнитного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составлять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схемы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предложения.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Квадрат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–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слово-предмет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(существительное),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трапеция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–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слово-действие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(глагол),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треугольник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–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слово-помощник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(предлог),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многоугольник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–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слово-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признак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(прилагательное).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809" y="2786743"/>
            <a:ext cx="5060156" cy="982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Например,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Котенок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спрятался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тумбой.</a:t>
            </a:r>
          </a:p>
          <a:p>
            <a:pPr marL="0" marR="0">
              <a:lnSpc>
                <a:spcPts val="1875"/>
              </a:lnSpc>
              <a:spcBef>
                <a:spcPts val="1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Сколько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предложении?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0809" y="3589383"/>
            <a:ext cx="253475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Какое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первое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слово?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0809" y="3990703"/>
            <a:ext cx="2511671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Какое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второе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слово?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0809" y="4392023"/>
            <a:ext cx="26111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Назови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третье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слово.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0809" y="4793342"/>
            <a:ext cx="303537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Назови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четвертое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слово.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0809" y="5194662"/>
            <a:ext cx="8163047" cy="17850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Предложение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распространить.</a:t>
            </a:r>
          </a:p>
          <a:p>
            <a:pPr marL="0" marR="0">
              <a:lnSpc>
                <a:spcPts val="1875"/>
              </a:lnSpc>
              <a:spcBef>
                <a:spcPts val="1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Какой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был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котенок?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Какую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фигуру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ты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возьмешь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куда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поставишь?</a:t>
            </a:r>
          </a:p>
          <a:p>
            <a:pPr marL="0" marR="0">
              <a:lnSpc>
                <a:spcPts val="1875"/>
              </a:lnSpc>
              <a:spcBef>
                <a:spcPts val="1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какой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тумбы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прыгал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котенок?</a:t>
            </a:r>
          </a:p>
          <a:p>
            <a:pPr marL="0" marR="0">
              <a:lnSpc>
                <a:spcPts val="1875"/>
              </a:lnSpc>
              <a:spcBef>
                <a:spcPts val="1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Посчитай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получившимся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предложении.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7143" y="330157"/>
            <a:ext cx="7897475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Игра</a:t>
            </a:r>
            <a:r>
              <a:rPr dirty="0" sz="3200" spc="165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на</a:t>
            </a:r>
            <a:r>
              <a:rPr dirty="0" sz="3200" spc="165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развитие</a:t>
            </a:r>
            <a:r>
              <a:rPr dirty="0" sz="3200" spc="165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межполушарных</a:t>
            </a:r>
          </a:p>
          <a:p>
            <a:pPr marL="2696368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связей.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359512"/>
            <a:ext cx="3197902" cy="578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500" spc="846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Игра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«Левая,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правая»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1705968"/>
            <a:ext cx="147968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DKCON+TrebuchetMS-Italic"/>
                <a:cs typeface="LDKCON+TrebuchetMS-Italic"/>
              </a:rPr>
              <a:t>1</a:t>
            </a:r>
            <a:r>
              <a:rPr dirty="0" sz="1800" spc="91">
                <a:solidFill>
                  <a:srgbClr val="404040"/>
                </a:solidFill>
                <a:latin typeface="LDKCON+TrebuchetMS-Italic"/>
                <a:cs typeface="LDKCON+TrebuchetMS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LDKCON+TrebuchetMS-Italic"/>
                <a:cs typeface="LDKCON+TrebuchetMS-Italic"/>
              </a:rPr>
              <a:t>вариант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2052424"/>
            <a:ext cx="6948495" cy="10200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Выкладывать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многоступенчатой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инструкции: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правой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рукой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возьми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квадрат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синего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цвета,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левой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рукой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–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розовый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треугольник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т.д.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2837792"/>
            <a:ext cx="147968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DKCON+TrebuchetMS-Italic"/>
                <a:cs typeface="LDKCON+TrebuchetMS-Italic"/>
              </a:rPr>
              <a:t>2</a:t>
            </a:r>
            <a:r>
              <a:rPr dirty="0" sz="1800" spc="91">
                <a:solidFill>
                  <a:srgbClr val="404040"/>
                </a:solidFill>
                <a:latin typeface="LDKCON+TrebuchetMS-Italic"/>
                <a:cs typeface="LDKCON+TrebuchetMS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LDKCON+TrebuchetMS-Italic"/>
                <a:cs typeface="LDKCON+TrebuchetMS-Italic"/>
              </a:rPr>
              <a:t>вариант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40" y="3184248"/>
            <a:ext cx="6344353" cy="10200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готовую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выкладывать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камушки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инструкции: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левой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рукой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возьми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машинку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красного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цвета,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правой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рукой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яблочко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зеленого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цвета.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40" y="3969616"/>
            <a:ext cx="6884767" cy="10200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втором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варианте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ребенок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видит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объем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предложенной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работы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замотивирован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плодотворной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работе.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640" y="4754984"/>
            <a:ext cx="3277455" cy="578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500" spc="846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ꢀ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Игра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«Продолжи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ряд»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640" y="5101440"/>
            <a:ext cx="6662662" cy="12394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Предыдущую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игру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усложнить.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Предложить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продолжить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ряд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(повторить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получившийся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узор).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выложить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камушки,</a:t>
            </a:r>
          </a:p>
          <a:p>
            <a:pPr marL="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которых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еще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было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этой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дорожке.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9640" y="6452720"/>
            <a:ext cx="41177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ꢀ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9274" y="401720"/>
            <a:ext cx="9569114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Игры</a:t>
            </a:r>
            <a:r>
              <a:rPr dirty="0" sz="3200" spc="165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на</a:t>
            </a:r>
            <a:r>
              <a:rPr dirty="0" sz="3200" spc="165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формирование</a:t>
            </a:r>
            <a:r>
              <a:rPr dirty="0" sz="3200" spc="165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фонематического</a:t>
            </a:r>
          </a:p>
          <a:p>
            <a:pPr marL="404018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восприятия,</a:t>
            </a:r>
            <a:r>
              <a:rPr dirty="0" sz="3200" spc="164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дифференциации</a:t>
            </a:r>
            <a:r>
              <a:rPr dirty="0" sz="3200" spc="164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звуков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510611"/>
            <a:ext cx="3561112" cy="642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650" spc="660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Игра</a:t>
            </a:r>
            <a:r>
              <a:rPr dirty="0" sz="2000" spc="10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20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«Определи</a:t>
            </a:r>
            <a:r>
              <a:rPr dirty="0" sz="2000" spc="10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20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звук»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1942411"/>
            <a:ext cx="164409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LDKCON+TrebuchetMS-Italic"/>
                <a:cs typeface="LDKCON+TrebuchetMS-Italic"/>
              </a:rPr>
              <a:t>1</a:t>
            </a:r>
            <a:r>
              <a:rPr dirty="0" sz="2000" spc="101">
                <a:solidFill>
                  <a:srgbClr val="404040"/>
                </a:solidFill>
                <a:latin typeface="LDKCON+TrebuchetMS-Italic"/>
                <a:cs typeface="LDKCON+TrebuchetMS-Italic"/>
              </a:rPr>
              <a:t> </a:t>
            </a:r>
            <a:r>
              <a:rPr dirty="0" sz="2000">
                <a:solidFill>
                  <a:srgbClr val="404040"/>
                </a:solidFill>
                <a:latin typeface="LDKCON+TrebuchetMS-Italic"/>
                <a:cs typeface="LDKCON+TrebuchetMS-Italic"/>
              </a:rPr>
              <a:t>вариант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2374211"/>
            <a:ext cx="8993338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Выложена</a:t>
            </a:r>
            <a:r>
              <a:rPr dirty="0" sz="2000" spc="13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дорожка.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Ребенку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предлагается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класть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элементы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конструктора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камушки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тогда,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когда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слышит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определенный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звук.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3110811"/>
            <a:ext cx="164409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LDKCON+TrebuchetMS-Italic"/>
                <a:cs typeface="LDKCON+TrebuchetMS-Italic"/>
              </a:rPr>
              <a:t>2</a:t>
            </a:r>
            <a:r>
              <a:rPr dirty="0" sz="2000" spc="101">
                <a:solidFill>
                  <a:srgbClr val="404040"/>
                </a:solidFill>
                <a:latin typeface="LDKCON+TrebuchetMS-Italic"/>
                <a:cs typeface="LDKCON+TrebuchetMS-Italic"/>
              </a:rPr>
              <a:t> </a:t>
            </a:r>
            <a:r>
              <a:rPr dirty="0" sz="2000">
                <a:solidFill>
                  <a:srgbClr val="404040"/>
                </a:solidFill>
                <a:latin typeface="LDKCON+TrebuchetMS-Italic"/>
                <a:cs typeface="LDKCON+TrebuchetMS-Italic"/>
              </a:rPr>
              <a:t>вариант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40" y="3542611"/>
            <a:ext cx="8943101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Выложена</a:t>
            </a:r>
            <a:r>
              <a:rPr dirty="0" sz="2000" spc="13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дорожка.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Ребенку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предлагается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класть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камешек</a:t>
            </a:r>
            <a:r>
              <a:rPr dirty="0" sz="2000" spc="602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левой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стороны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дорожки,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если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он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слышит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звук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Ш,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а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правой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стороны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дорожки,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если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он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слышит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звук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С.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40" y="4584011"/>
            <a:ext cx="164409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LDKCON+TrebuchetMS-Italic"/>
                <a:cs typeface="LDKCON+TrebuchetMS-Italic"/>
              </a:rPr>
              <a:t>3</a:t>
            </a:r>
            <a:r>
              <a:rPr dirty="0" sz="2000" spc="101">
                <a:solidFill>
                  <a:srgbClr val="404040"/>
                </a:solidFill>
                <a:latin typeface="LDKCON+TrebuchetMS-Italic"/>
                <a:cs typeface="LDKCON+TrebuchetMS-Italic"/>
              </a:rPr>
              <a:t> </a:t>
            </a:r>
            <a:r>
              <a:rPr dirty="0" sz="2000">
                <a:solidFill>
                  <a:srgbClr val="404040"/>
                </a:solidFill>
                <a:latin typeface="LDKCON+TrebuchetMS-Italic"/>
                <a:cs typeface="LDKCON+TrebuchetMS-Italic"/>
              </a:rPr>
              <a:t>вариант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640" y="5015811"/>
            <a:ext cx="8034235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Выложена</a:t>
            </a:r>
            <a:r>
              <a:rPr dirty="0" sz="2000" spc="13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дорожка.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Ребенку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предлагается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забирать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элементы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слева,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если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он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слышит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звук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З,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а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справа,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если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он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слышит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звук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000">
                <a:solidFill>
                  <a:srgbClr val="404040"/>
                </a:solidFill>
                <a:latin typeface="LHLHSP+TrebuchetMS"/>
                <a:cs typeface="LHLHSP+TrebuchetMS"/>
              </a:rPr>
              <a:t>Ж.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839335"/>
            <a:ext cx="6747341" cy="579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500" spc="846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ꢀ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Игра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«Звук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(слог,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слово)</a:t>
            </a:r>
            <a:r>
              <a:rPr dirty="0" sz="1800" spc="93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скажи,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фигуру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покажи»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240655"/>
            <a:ext cx="462007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Цель: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дифференциация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звуков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Ш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–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1641975"/>
            <a:ext cx="9441971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Выложена</a:t>
            </a:r>
            <a:r>
              <a:rPr dirty="0" sz="1800" spc="14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из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квадратов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синего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розового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цвета.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Если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перед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ребенком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фигура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синего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цвета,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нужно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произнести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слог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звуком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Ш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показать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большой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палец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вверх,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если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перед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ребенком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квадрат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розового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цвета,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нужно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произнести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слог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звуком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показать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большой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палец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вниз.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688260"/>
            <a:ext cx="3384817" cy="5782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500" spc="846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Игра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«Заполни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ячейки»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089580"/>
            <a:ext cx="8011360" cy="982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Цель: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определять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наличие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заданного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слове.</a:t>
            </a:r>
          </a:p>
          <a:p>
            <a:pPr marL="0" marR="0">
              <a:lnSpc>
                <a:spcPts val="1875"/>
              </a:lnSpc>
              <a:spcBef>
                <a:spcPts val="1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Перед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ребенком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решетка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из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квадратных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элементов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3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*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3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или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4*4.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1892220"/>
            <a:ext cx="9483437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найти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картинки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(мелке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предметы)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заданным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звуком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заполнить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ячейки,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затем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произнести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название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картинок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или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предметов.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826287"/>
            <a:ext cx="8511028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усложнить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игру,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предложив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выложить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первый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ряд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картинками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или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предметами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заданный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затем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выкладывать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следующие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ряды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из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этих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же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картинок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или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предметов,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так,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чтобы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их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местоположение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повторялось.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696212"/>
            <a:ext cx="8613352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Всем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известно,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что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дети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речевыми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нарушениями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быстро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утомляются,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теряют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интерес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монотонной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работе.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Поэтому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нужен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стимул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для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активизации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их</a:t>
            </a:r>
            <a:r>
              <a:rPr dirty="0" sz="1800" spc="541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работы.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646172"/>
            <a:ext cx="8518293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начале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занятия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схему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развернутой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поделки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попросить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предположить,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что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получится,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когда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эту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развертку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сложить.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978687"/>
            <a:ext cx="8960707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каждый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правильный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ответ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или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выполненное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задание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выдавать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детали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из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этой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схемы.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6840" y="1654327"/>
            <a:ext cx="806288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течение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занятия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ребенка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будет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собираться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данная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развертка.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2055647"/>
            <a:ext cx="8490013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конце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занятия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развертка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складывается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получается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объемная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поделка,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сравнивается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предположением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ребенка.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1737" y="715901"/>
            <a:ext cx="8077616" cy="1710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Работая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 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с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 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конструктором,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 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можно</a:t>
            </a:r>
          </a:p>
          <a:p>
            <a:pPr marL="129540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решить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 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много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 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задач: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8774" y="2236599"/>
            <a:ext cx="8611537" cy="58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500" spc="846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развивать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моторику,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сенсорику,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логику,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мышление,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воображение,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1674" y="2510919"/>
            <a:ext cx="512587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пространственное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ориентирование,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речь;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8774" y="2912239"/>
            <a:ext cx="9648696" cy="5802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500" spc="846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автоматизировать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звуки</a:t>
            </a:r>
            <a:r>
              <a:rPr dirty="0" sz="1800" spc="-52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изолированно,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слогах,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словах,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словосочетаниях,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1674" y="3186559"/>
            <a:ext cx="1975693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предложениях;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8774" y="3587879"/>
            <a:ext cx="8988696" cy="981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500" spc="1387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обучать</a:t>
            </a:r>
            <a:r>
              <a:rPr dirty="0" sz="1800" spc="-13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звуко-слоговому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анализу,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определению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места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 spc="-24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слове;</a:t>
            </a:r>
          </a:p>
          <a:p>
            <a:pPr marL="0" marR="0">
              <a:lnSpc>
                <a:spcPts val="1875"/>
              </a:lnSpc>
              <a:spcBef>
                <a:spcPts val="1234"/>
              </a:spcBef>
              <a:spcAft>
                <a:spcPts val="0"/>
              </a:spcAft>
            </a:pPr>
            <a:r>
              <a:rPr dirty="0" sz="15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500" spc="846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выполнять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артикуляционную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гимнастику.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8774" y="4390520"/>
            <a:ext cx="9597903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Использование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коррекционной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работе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магнитного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конструктора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активизирует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различные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отделы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коры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больших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полушарий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головного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мозга,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значит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способствует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развитию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гибкости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артикуляционного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аппарата,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что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приводит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улучшению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звукопроизношения.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537186"/>
            <a:ext cx="9026349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Детям</a:t>
            </a:r>
            <a:r>
              <a:rPr dirty="0" sz="1800" spc="-13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нравятся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объемные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поделки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из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магнитного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конструктора.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Поэтому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начале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занятия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сразу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показать,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что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течение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занятия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нас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получиться,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чему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мы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будем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стремиться.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487146"/>
            <a:ext cx="8943277" cy="14040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Возможных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вариантов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использования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магнитного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коррекции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звукопроизношения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неограниченная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возможность.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значит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магнитным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конструктором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занятиях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заскучаешь.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это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путь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преодолению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сложных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задач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коррекции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звукопроизношения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детей.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56330" y="2327471"/>
            <a:ext cx="6006861" cy="34216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ff0000"/>
                </a:solidFill>
                <a:latin typeface="LHLHSP+TrebuchetMS"/>
                <a:cs typeface="LHLHSP+TrebuchetMS"/>
              </a:rPr>
              <a:t>Спасибо</a:t>
            </a:r>
            <a:r>
              <a:rPr dirty="0" sz="7200">
                <a:solidFill>
                  <a:srgbClr val="ff0000"/>
                </a:solidFill>
                <a:latin typeface="LHLHSP+TrebuchetMS"/>
                <a:cs typeface="LHLHSP+TrebuchetMS"/>
              </a:rPr>
              <a:t> </a:t>
            </a:r>
            <a:r>
              <a:rPr dirty="0" sz="7200">
                <a:solidFill>
                  <a:srgbClr val="ff0000"/>
                </a:solidFill>
                <a:latin typeface="LHLHSP+TrebuchetMS"/>
                <a:cs typeface="LHLHSP+TrebuchetMS"/>
              </a:rPr>
              <a:t>за</a:t>
            </a:r>
          </a:p>
          <a:p>
            <a:pPr marL="84931" marR="0">
              <a:lnSpc>
                <a:spcPts val="7502"/>
              </a:lnSpc>
              <a:spcBef>
                <a:spcPts val="1137"/>
              </a:spcBef>
              <a:spcAft>
                <a:spcPts val="0"/>
              </a:spcAft>
            </a:pPr>
            <a:r>
              <a:rPr dirty="0" sz="7200">
                <a:solidFill>
                  <a:srgbClr val="ff0000"/>
                </a:solidFill>
                <a:latin typeface="LHLHSP+TrebuchetMS"/>
                <a:cs typeface="LHLHSP+TrebuchetMS"/>
              </a:rPr>
              <a:t>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6743" y="715901"/>
            <a:ext cx="9909036" cy="21017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00112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Преимущества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 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использования</a:t>
            </a:r>
          </a:p>
          <a:p>
            <a:pPr marL="0" marR="0">
              <a:lnSpc>
                <a:spcPts val="3751"/>
              </a:lnSpc>
              <a:spcBef>
                <a:spcPts val="518"/>
              </a:spcBef>
              <a:spcAft>
                <a:spcPts val="0"/>
              </a:spcAft>
            </a:pP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магнитного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 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конструктора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 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на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 </a:t>
            </a:r>
            <a:r>
              <a:rPr dirty="0" sz="3600">
                <a:solidFill>
                  <a:srgbClr val="ff0000"/>
                </a:solidFill>
                <a:latin typeface="LHLHSP+TrebuchetMS"/>
                <a:cs typeface="LHLHSP+TrebuchetMS"/>
              </a:rPr>
              <a:t>занятиях:</a:t>
            </a:r>
          </a:p>
          <a:p>
            <a:pPr marL="52897" marR="0">
              <a:lnSpc>
                <a:spcPts val="2500"/>
              </a:lnSpc>
              <a:spcBef>
                <a:spcPts val="1181"/>
              </a:spcBef>
              <a:spcAft>
                <a:spcPts val="0"/>
              </a:spcAft>
            </a:pPr>
            <a:r>
              <a:rPr dirty="0" sz="195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950" spc="289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Делает</a:t>
            </a:r>
            <a:r>
              <a:rPr dirty="0" sz="2400" spc="14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образовательный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процесс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более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результативным.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1" y="2383813"/>
            <a:ext cx="10136980" cy="773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950" spc="289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Дети</a:t>
            </a:r>
            <a:r>
              <a:rPr dirty="0" sz="2400" spc="15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воспринимают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занятие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как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игру,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которая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не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вызывает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2541" y="2749573"/>
            <a:ext cx="557123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негатива,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страха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перед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неудачей.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1" y="3242333"/>
            <a:ext cx="9259258" cy="772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950" spc="289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Ребенок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воспринимает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логопеда,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как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участника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игры.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1" y="3735093"/>
            <a:ext cx="10116475" cy="15057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950" spc="289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Во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время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игры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конструктором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ребенок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более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внимателен</a:t>
            </a:r>
          </a:p>
          <a:p>
            <a:pPr marL="3429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к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инструкции,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более</a:t>
            </a:r>
            <a:r>
              <a:rPr dirty="0" sz="2400" spc="13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усидчив,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проявляет</a:t>
            </a:r>
          </a:p>
          <a:p>
            <a:pPr marL="3429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заинтересованность.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41" y="4959374"/>
            <a:ext cx="9951643" cy="772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950" spc="289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Чем</a:t>
            </a:r>
            <a:r>
              <a:rPr dirty="0" sz="2400" spc="1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разнообразнее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приемы,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тем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успешнее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формирование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2541" y="5325134"/>
            <a:ext cx="124167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04040"/>
                </a:solidFill>
                <a:latin typeface="LHLHSP+TrebuchetMS"/>
                <a:cs typeface="LHLHSP+TrebuchetMS"/>
              </a:rPr>
              <a:t>речи.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1039043"/>
            <a:ext cx="8885535" cy="21832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2300" spc="-144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Магнитный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состоит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из</a:t>
            </a:r>
          </a:p>
          <a:p>
            <a:pPr marL="3429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геометрических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элементов,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соединяющихся</a:t>
            </a:r>
          </a:p>
          <a:p>
            <a:pPr marL="34290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между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собой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посредством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встроенных</a:t>
            </a:r>
          </a:p>
          <a:p>
            <a:pPr marL="34290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магнитов.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2872923"/>
            <a:ext cx="9484368" cy="9015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2300" spc="-144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Его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использовать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как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на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горизонтальной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2540" y="3299644"/>
            <a:ext cx="707269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поверхности,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так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на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вертикальной.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3853364"/>
            <a:ext cx="9151364" cy="901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2300" spc="-144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Из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магнитного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конструктора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создавать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72540" y="4280084"/>
            <a:ext cx="8359220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как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плоские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изображения,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так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2800">
                <a:solidFill>
                  <a:srgbClr val="404040"/>
                </a:solidFill>
                <a:latin typeface="LHLHSP+TrebuchetMS"/>
                <a:cs typeface="LHLHSP+TrebuchetMS"/>
              </a:rPr>
              <a:t>объемные.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3811" y="401720"/>
            <a:ext cx="7860118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Игры,</a:t>
            </a:r>
            <a:r>
              <a:rPr dirty="0" sz="3200" spc="164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способствующие</a:t>
            </a:r>
            <a:r>
              <a:rPr dirty="0" sz="3200" spc="164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выработке</a:t>
            </a:r>
          </a:p>
          <a:p>
            <a:pPr marL="1648618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воздушной</a:t>
            </a:r>
            <a:r>
              <a:rPr dirty="0" sz="3200" spc="165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струи.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49151"/>
            <a:ext cx="5734791" cy="579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500" spc="846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Игра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«Очисти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дорогу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от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снега</a:t>
            </a:r>
            <a:r>
              <a:rPr dirty="0" sz="1800" spc="93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(мусора)»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2250471"/>
            <a:ext cx="4967510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Цель: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формирование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целенаправленной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воздушной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струи.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2926111"/>
            <a:ext cx="6234903" cy="2501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Выкладывается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из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деталей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конструктора.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Детям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быть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предложена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схема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дорожки,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предложить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построить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дорожку,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используя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слуховую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инструкцию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(количество,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цвет,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форма,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направление).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Внутрь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магнитных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элементов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кладутся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кусочки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ваты,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которые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необходимо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сдуть.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использовать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упражнение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«Фокус».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8774" y="697118"/>
            <a:ext cx="4088658" cy="9111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90c226"/>
                </a:solidFill>
                <a:latin typeface="HCTDHA+ArialMT"/>
                <a:cs typeface="HCTDHA+ArialMT"/>
              </a:rPr>
              <a:t>•</a:t>
            </a:r>
            <a:r>
              <a:rPr dirty="0" sz="2850" spc="1890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90c226"/>
                </a:solidFill>
                <a:latin typeface="KAVRDJ+Trebuchet-BoldItalic"/>
                <a:cs typeface="KAVRDJ+Trebuchet-BoldItalic"/>
              </a:rPr>
              <a:t>Игра</a:t>
            </a:r>
            <a:r>
              <a:rPr dirty="0" sz="2800" spc="143" b="1">
                <a:solidFill>
                  <a:srgbClr val="90c226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2800" b="1">
                <a:solidFill>
                  <a:srgbClr val="90c226"/>
                </a:solidFill>
                <a:latin typeface="KAVRDJ+Trebuchet-BoldItalic"/>
                <a:cs typeface="KAVRDJ+Trebuchet-BoldItalic"/>
              </a:rPr>
              <a:t>«Лабиринт»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304266"/>
            <a:ext cx="721506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Цель: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формирование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целенаправленной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воздушной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струи.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1705586"/>
            <a:ext cx="7961041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Детям</a:t>
            </a:r>
            <a:r>
              <a:rPr dirty="0" sz="1800" spc="-13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предлагается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схема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сбора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лабиринта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из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магнитного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конструктора,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либо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ребенок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создает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лабиринт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самостоятельно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проводит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шарик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лабиринту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помощью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воздушной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струи.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441135"/>
            <a:ext cx="2691839" cy="577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90c226"/>
                </a:solidFill>
                <a:latin typeface="BAEHDR+Wingdings-Regular"/>
                <a:cs typeface="BAEHDR+Wingdings-Regular"/>
              </a:rPr>
              <a:t></a:t>
            </a:r>
            <a:r>
              <a:rPr dirty="0" sz="1500" spc="846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Игра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«Вертушка»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842455"/>
            <a:ext cx="721506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Цель: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формирование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целенаправленной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воздушной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струи.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1243775"/>
            <a:ext cx="8474836" cy="1952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магнитном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конструкторе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есть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элементы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квадратной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формы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вставленными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внутрь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крутящимися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окошками.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Их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использовать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как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вертушку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для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целенаправленной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воздушной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струи.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оставить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плоскую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фигуру,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поднести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губам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подуть.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усложнить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собрать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объемный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куб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двумя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вертушками.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данном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случае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подача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воздушной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струи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должна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быть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гораздо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мощнее.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4361" y="709169"/>
            <a:ext cx="9415986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Использование</a:t>
            </a:r>
            <a:r>
              <a:rPr dirty="0" sz="3200" spc="164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магнитного</a:t>
            </a:r>
            <a:r>
              <a:rPr dirty="0" sz="3200" spc="162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конструктора</a:t>
            </a:r>
          </a:p>
          <a:p>
            <a:pPr marL="902493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в</a:t>
            </a:r>
            <a:r>
              <a:rPr dirty="0" sz="3200" spc="16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артикуляционной</a:t>
            </a:r>
            <a:r>
              <a:rPr dirty="0" sz="3200" spc="164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 </a:t>
            </a:r>
            <a:r>
              <a:rPr dirty="0" sz="3200" b="1" u="sng">
                <a:solidFill>
                  <a:srgbClr val="ff0000"/>
                </a:solidFill>
                <a:latin typeface="FKFALO+TrebuchetMS-Bold"/>
                <a:cs typeface="FKFALO+TrebuchetMS-Bold"/>
              </a:rPr>
              <a:t>гимнастике.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457" y="1865053"/>
            <a:ext cx="9019645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Можно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взять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авторскую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артикуляционную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гимнастику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и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обыграть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ее,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например,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артикуляционную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гимнастику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для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мальчиков</a:t>
            </a:r>
            <a:r>
              <a:rPr dirty="0" sz="1800" spc="-32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Н.А.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 </a:t>
            </a:r>
            <a:r>
              <a:rPr dirty="0" sz="1800">
                <a:solidFill>
                  <a:srgbClr val="404040"/>
                </a:solidFill>
                <a:latin typeface="LHLHSP+TrebuchetMS"/>
                <a:cs typeface="LHLHSP+TrebuchetMS"/>
              </a:rPr>
              <a:t>Волошиной.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457" y="2540693"/>
            <a:ext cx="618558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Гараж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двери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открывает,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и</a:t>
            </a:r>
            <a:r>
              <a:rPr dirty="0" sz="1800" spc="91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машина</a:t>
            </a:r>
            <a:r>
              <a:rPr dirty="0" sz="1800" spc="92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 </a:t>
            </a:r>
            <a:r>
              <a:rPr dirty="0" sz="1800" b="1">
                <a:solidFill>
                  <a:srgbClr val="404040"/>
                </a:solidFill>
                <a:latin typeface="KAVRDJ+Trebuchet-BoldItalic"/>
                <a:cs typeface="KAVRDJ+Trebuchet-BoldItalic"/>
              </a:rPr>
              <a:t>выезжает.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7457" y="2993045"/>
            <a:ext cx="6604030" cy="1129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0385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(Ребенок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строит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гараж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и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кладет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в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гараж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три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машины.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Открывает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гараж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и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катит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машинку,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выполняя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упражнение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«Гараж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 </a:t>
            </a:r>
            <a:r>
              <a:rPr dirty="0" sz="1800">
                <a:solidFill>
                  <a:srgbClr val="000000"/>
                </a:solidFill>
                <a:latin typeface="KQMVFI+TimesNewRomanPSMT"/>
                <a:cs typeface="KQMVFI+TimesNewRomanPSMT"/>
              </a:rPr>
              <a:t>–</a:t>
            </a:r>
            <a:r>
              <a:rPr dirty="0" sz="1800" spc="-47">
                <a:solidFill>
                  <a:srgbClr val="000000"/>
                </a:solidFill>
                <a:latin typeface="KQMVFI+TimesNewRomanPSMT"/>
                <a:cs typeface="KQMVFI+TimesNewRomanPSMT"/>
              </a:rPr>
              <a:t> </a:t>
            </a:r>
            <a:r>
              <a:rPr dirty="0" sz="1800" spc="-23">
                <a:solidFill>
                  <a:srgbClr val="000000"/>
                </a:solidFill>
                <a:latin typeface="KQMVFI+TimesNewRomanPSMT"/>
                <a:cs typeface="KQMVFI+TimesNewRomanPSMT"/>
              </a:rPr>
              <a:t>«окошко»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2026-02-13T01:37:23-07:00</dcterms:modified>
</cp:coreProperties>
</file>