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82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83" r:id="rId12"/>
    <p:sldId id="299" r:id="rId13"/>
    <p:sldId id="300" r:id="rId14"/>
    <p:sldId id="301" r:id="rId15"/>
    <p:sldId id="258" r:id="rId16"/>
    <p:sldId id="302" r:id="rId17"/>
    <p:sldId id="303" r:id="rId18"/>
    <p:sldId id="304" r:id="rId19"/>
    <p:sldId id="305" r:id="rId20"/>
    <p:sldId id="262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88739" autoAdjust="0"/>
  </p:normalViewPr>
  <p:slideViewPr>
    <p:cSldViewPr>
      <p:cViewPr varScale="1">
        <p:scale>
          <a:sx n="57" d="100"/>
          <a:sy n="57" d="100"/>
        </p:scale>
        <p:origin x="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20.03.2026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20.03.2026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20.03.2026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png" /><Relationship Id="rId3" Type="http://schemas.openxmlformats.org/officeDocument/2006/relationships/image" Target="../media/image3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6992"/>
            <a:ext cx="7358063" cy="21602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приемы в работе учителя-логопеда с детьми старшего дошкольного возраста с ТНР по формированию  орфографических навыков</a:t>
            </a:r>
            <a:endParaRPr lang="ru-RU" sz="2800" b="1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487088"/>
          </a:xfrm>
        </p:spPr>
        <p:txBody>
          <a:bodyPr rtlCol="0">
            <a:normAutofit/>
          </a:bodyPr>
          <a:lstStyle/>
          <a:p>
            <a:pPr algn="r" fontAlgn="auto">
              <a:spcAft>
                <a:spcPct val="0"/>
              </a:spcAft>
              <a:defRPr/>
            </a:pPr>
            <a:r>
              <a:rPr 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1" y="5786735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учитель- </a:t>
            </a: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логопед МБДОУ №9                                                                       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г</a:t>
            </a: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Тихорецка «Золотой петушок»                                                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Леонова </a:t>
            </a: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С.С</a:t>
            </a:r>
            <a:endParaRPr lang="ru-RU"/>
          </a:p>
        </p:txBody>
      </p:sp>
    </p:spTree>
  </p:cSld>
  <p:clrMapOvr>
    <a:masterClrMapping/>
  </p:clrMapOvr>
  <p:transition spd="med">
    <p:dissolv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ru-RU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Конструирование по теме: применяется на этапах автоматизации звука в словах, фразах, стихах и позволяет расширить кругозор и лексику по определенной теме.</a:t>
            </a:r>
            <a:br>
              <a:rPr lang="ru-RU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7" y="34290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13169389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https://ds05.infourok.ru/uploads/ex/088d/0001410c-3bbc6ca4/hello_html_m490065d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23728" y="3646346"/>
            <a:ext cx="4283968" cy="321297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624736" cy="1154112"/>
          </a:xfrm>
        </p:spPr>
        <p:txBody>
          <a:bodyPr>
            <a:normAutofit fontScale="90000"/>
          </a:bodyPr>
          <a:lstStyle/>
          <a:p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268760"/>
            <a:ext cx="6592217" cy="13681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18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2000" smtClean="0"/>
          </a:p>
          <a:p>
            <a:pPr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5325" t="43707" r="34785" b="19309"/>
          <a:stretch>
            <a:fillRect/>
          </a:stretch>
        </p:blipFill>
        <p:spPr bwMode="auto">
          <a:xfrm>
            <a:off x="4997913" y="1857347"/>
            <a:ext cx="4032448" cy="28069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4" y="693814"/>
            <a:ext cx="4385848" cy="328938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</a:rPr>
            </a:br>
            <a:br>
              <a:rPr lang="ru-RU">
                <a:effectLst/>
                <a:latin typeface="Times New Roman" pitchFamily="18" charset="0"/>
                <a:ea typeface="Calibri" panose="020f0502020204030204" pitchFamily="34" charset="0"/>
              </a:rPr>
            </a:br>
            <a:b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</a:rPr>
            </a:br>
            <a:br>
              <a:rPr lang="ru-RU">
                <a:effectLst/>
                <a:latin typeface="Times New Roman" pitchFamily="18" charset="0"/>
                <a:ea typeface="Calibri" panose="020f0502020204030204" pitchFamily="34" charset="0"/>
              </a:rPr>
            </a:br>
            <a:b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</a:rPr>
            </a:br>
            <a:r>
              <a:rPr lang="ru-RU" sz="3100" smtClean="0">
                <a:effectLst/>
                <a:latin typeface="Times New Roman" pitchFamily="18" charset="0"/>
                <a:ea typeface="Calibri" panose="020f0502020204030204" pitchFamily="34" charset="0"/>
              </a:rPr>
              <a:t>3</a:t>
            </a:r>
            <a:r>
              <a:rPr lang="ru-RU" sz="3100">
                <a:effectLst/>
                <a:latin typeface="Times New Roman" pitchFamily="18" charset="0"/>
                <a:ea typeface="Calibri" panose="020f0502020204030204" pitchFamily="34" charset="0"/>
              </a:rPr>
              <a:t>. Конструирование по условиям: детям не дают образца конечной постройки, а также </a:t>
            </a:r>
            <a:r>
              <a:rPr lang="ru-RU" sz="3100" smtClean="0">
                <a:effectLst/>
                <a:latin typeface="Times New Roman" pitchFamily="18" charset="0"/>
                <a:ea typeface="Calibri" panose="020f0502020204030204" pitchFamily="34" charset="0"/>
              </a:rPr>
              <a:t>инструкции, </a:t>
            </a:r>
            <a:r>
              <a:rPr lang="ru-RU" sz="3100">
                <a:effectLst/>
                <a:latin typeface="Times New Roman" pitchFamily="18" charset="0"/>
                <a:ea typeface="Calibri" panose="020f0502020204030204" pitchFamily="34" charset="0"/>
              </a:rPr>
              <a:t>а лишь определяются рамочные условия, которым конечный вид постройки должен соответствовать </a:t>
            </a:r>
            <a:endParaRPr lang="ru-RU" sz="31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4900"/>
            <a:ext cx="4392488" cy="3213100"/>
          </a:xfrm>
        </p:spPr>
      </p:pic>
    </p:spTree>
    <p:extLst>
      <p:ext uri="{BB962C8B-B14F-4D97-AF65-F5344CB8AC3E}">
        <p14:creationId xmlns:p14="http://schemas.microsoft.com/office/powerpoint/2010/main" val="370146655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5983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Конструирование по замыслу: ребенок сам вправе решать, что и каким образом он будет конструировать. Применяется на занятиях по </a:t>
            </a:r>
            <a: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закреплению звука,</a:t>
            </a:r>
            <a:b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свободной речи.</a:t>
            </a:r>
            <a:br>
              <a:rPr lang="ru-RU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429000"/>
            <a:ext cx="4588304" cy="2879725"/>
          </a:xfrm>
        </p:spPr>
      </p:pic>
    </p:spTree>
    <p:extLst>
      <p:ext uri="{BB962C8B-B14F-4D97-AF65-F5344CB8AC3E}">
        <p14:creationId xmlns:p14="http://schemas.microsoft.com/office/powerpoint/2010/main" val="141421024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96752"/>
            <a:ext cx="8686800" cy="9864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2400" u="sng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 sz="2400" u="sng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 sz="2400" u="sng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 sz="2400" u="sng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 sz="2400" u="sng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 sz="2400" u="sng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 sz="2400" u="sng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 sz="2400" u="sng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u="sng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Основные принципы использования </a:t>
            </a:r>
            <a:r>
              <a:rPr lang="ru-RU" sz="2400" u="sng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конструирования: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доступность и наглядность материала;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систематичность и последовательность обучения и воспитания;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работа с учетом возрастных,  индивидуальных  и психо-физиологических особенностей детей.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личностно-ориентированный подход (обращение к опыту ребенка, предоставление детям широкой самостоятельности, поощрение их инициативы)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24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65104"/>
            <a:ext cx="4392488" cy="2788332"/>
          </a:xfrm>
        </p:spPr>
      </p:pic>
    </p:spTree>
    <p:extLst>
      <p:ext uri="{BB962C8B-B14F-4D97-AF65-F5344CB8AC3E}">
        <p14:creationId xmlns:p14="http://schemas.microsoft.com/office/powerpoint/2010/main" val="65012052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624736" cy="1154112"/>
          </a:xfrm>
        </p:spPr>
        <p:txBody>
          <a:bodyPr>
            <a:normAutofit fontScale="90000"/>
          </a:bodyPr>
          <a:lstStyle/>
          <a:p>
            <a:br>
              <a:rPr lang="ru-RU" b="1" u="sng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476672"/>
            <a:ext cx="6592217" cy="7200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Этапы развития способностей к конструированию:</a:t>
            </a:r>
            <a:endParaRPr lang="ru-RU" sz="180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Планировать предстоящую деятельность, представлять ход работы по операциям, описывать окончательный результат готового изделия.</a:t>
            </a:r>
            <a:endParaRPr lang="ru-RU" sz="180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Овладевать элементами графической грамотности: умение охарактеризовать модель.</a:t>
            </a:r>
            <a:endParaRPr lang="ru-RU" sz="180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Самостоятельно конструировать.</a:t>
            </a:r>
            <a:endParaRPr lang="ru-RU" sz="180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Овладевать конкретными конструкторскими умениями во взаимодействии с педагогом и детьми.</a:t>
            </a:r>
            <a:endParaRPr lang="ru-RU" sz="180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Самоконтроль во время конструирования и взаимопроверка детей за выполнением модели в соответствии с поставленными задачами и запланированным образцом.</a:t>
            </a:r>
            <a:endParaRPr lang="ru-RU" sz="180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Конструирование букв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" y="1158853"/>
            <a:ext cx="4499992" cy="33749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28" y="3276653"/>
            <a:ext cx="4782972" cy="3587229"/>
          </a:xfrm>
        </p:spPr>
      </p:pic>
    </p:spTree>
    <p:extLst>
      <p:ext uri="{BB962C8B-B14F-4D97-AF65-F5344CB8AC3E}">
        <p14:creationId xmlns:p14="http://schemas.microsoft.com/office/powerpoint/2010/main" val="95701565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9654"/>
            <a:ext cx="4307416" cy="3230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69" y="2348880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0902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3" y="491291"/>
            <a:ext cx="3707363" cy="27805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37675"/>
            <a:ext cx="3816424" cy="2862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80468"/>
            <a:ext cx="4608512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3203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На индивидуально-подгрупповых занятиях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9375"/>
            <a:ext cx="3456384" cy="46085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7" y="3140968"/>
            <a:ext cx="4516967" cy="33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4883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148064" y="908720"/>
            <a:ext cx="3024336" cy="520030"/>
          </a:xfrm>
        </p:spPr>
        <p:txBody>
          <a:bodyPr>
            <a:normAutofit fontScale="90000"/>
          </a:bodyPr>
          <a:lstStyle/>
          <a:p>
            <a:pPr algn="ctr"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effectLst/>
                <a:latin typeface="Times New Roman" pitchFamily="18" charset="0"/>
                <a:ea typeface="Calibri" panose="020f0502020204030204" pitchFamily="34" charset="0"/>
              </a:rPr>
              <a:t>Конструирование </a:t>
            </a:r>
            <a:r>
              <a:rPr lang="ru-RU" sz="2400" smtClean="0">
                <a:effectLst/>
                <a:latin typeface="Times New Roman" pitchFamily="18" charset="0"/>
                <a:ea typeface="Calibri" panose="020f0502020204030204" pitchFamily="34" charset="0"/>
              </a:rPr>
              <a:t> </a:t>
            </a:r>
            <a:r>
              <a:rPr lang="ru-RU" sz="2400">
                <a:effectLst/>
                <a:latin typeface="Times New Roman" pitchFamily="18" charset="0"/>
                <a:ea typeface="Calibri" panose="020f0502020204030204" pitchFamily="34" charset="0"/>
              </a:rPr>
              <a:t>вносит разнообразие в жизнь ребенка в детском саду, дарит радость и является одним из самых эффективных способов воздействия на ребенка, в котором наиболее ярко проявляется принцип обучения: учить играя. </a:t>
            </a: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276872"/>
            <a:ext cx="3816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endParaRPr lang="ru-RU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8" y="332656"/>
            <a:ext cx="4266474" cy="568863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79711" y="404664"/>
            <a:ext cx="6678513" cy="3816424"/>
          </a:xfrm>
        </p:spPr>
        <p:txBody>
          <a:bodyPr>
            <a:normAutofit/>
          </a:bodyPr>
          <a:lstStyle/>
          <a:p>
            <a:pPr algn="ctr"/>
            <a:r>
              <a:rPr lang="ru-RU" sz="6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6600" i="1" smtClean="0">
                <a:latin typeface="Times New Roman" pitchFamily="18" charset="0"/>
                <a:cs typeface="Times New Roman" pitchFamily="18" charset="0"/>
              </a:rPr>
            </a:br>
            <a:endParaRPr lang="ru-RU" sz="6600" smtClean="0"/>
          </a:p>
        </p:txBody>
      </p:sp>
      <p:pic>
        <p:nvPicPr>
          <p:cNvPr id="4" name="Picture 6" descr="http://www.eduportal44.ru/NSI/SiteAssets/SitePages/sun3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260648"/>
            <a:ext cx="2533650" cy="2609851"/>
          </a:xfrm>
          <a:prstGeom prst="rect">
            <a:avLst/>
          </a:prstGeom>
          <a:noFill/>
        </p:spPr>
      </p:pic>
      <p:pic>
        <p:nvPicPr>
          <p:cNvPr id="5" name="Picture 2" descr="https://previews.123rf.com/images/tigatelu/tigatelu1410/tigatelu141000074/33365778-Cute-children-cartoon-waving-hand-Stock-Phot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39752" y="3140968"/>
            <a:ext cx="5112568" cy="3117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7504" y="476672"/>
            <a:ext cx="4248472" cy="576064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Char char="-"/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/>
              <a:t>Конструирование является практической деятельностью, направленной на получение определенного, заранее продуманного продукта. Детское конструирование тесно связано с игрой и является деятельностью, отвечающей интересам ребенка.</a:t>
            </a:r>
          </a:p>
          <a:p>
            <a:pPr>
              <a:buNone/>
            </a:pPr>
            <a:endParaRPr 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916832"/>
            <a:ext cx="4867046" cy="393305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394471" cy="52040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84" y="1844824"/>
            <a:ext cx="3939902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4261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394471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45532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128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7" y="3587988"/>
            <a:ext cx="4290247" cy="32176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5362541" cy="4021906"/>
          </a:xfrm>
        </p:spPr>
      </p:pic>
    </p:spTree>
    <p:extLst>
      <p:ext uri="{BB962C8B-B14F-4D97-AF65-F5344CB8AC3E}">
        <p14:creationId xmlns:p14="http://schemas.microsoft.com/office/powerpoint/2010/main" val="123317390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686800" cy="144016"/>
          </a:xfrm>
        </p:spPr>
        <p:txBody>
          <a:bodyPr>
            <a:normAutofit fontScale="90000"/>
          </a:bodyPr>
          <a:lstStyle/>
          <a:p>
            <a:r>
              <a:rPr lang="ru-RU" u="sng">
                <a:effectLst/>
              </a:rPr>
              <a:t>интеграция конструирования и развития речи будет способствовать:</a:t>
            </a:r>
            <a:br>
              <a:rPr lang="ru-RU">
                <a:effectLst/>
              </a:rPr>
            </a:br>
            <a:r>
              <a:rPr lang="ru-RU">
                <a:effectLst/>
              </a:rPr>
              <a:t>– уточнению  словаря;</a:t>
            </a:r>
            <a:br>
              <a:rPr lang="ru-RU">
                <a:effectLst/>
              </a:rPr>
            </a:br>
            <a:r>
              <a:rPr lang="ru-RU">
                <a:effectLst/>
              </a:rPr>
              <a:t>– развитию связной речи;</a:t>
            </a:r>
            <a:br>
              <a:rPr lang="ru-RU">
                <a:effectLst/>
              </a:rPr>
            </a:br>
            <a:r>
              <a:rPr lang="ru-RU">
                <a:effectLst/>
              </a:rPr>
              <a:t>– развитию познавательной активности детей;</a:t>
            </a:r>
            <a:br>
              <a:rPr lang="ru-RU">
                <a:effectLst/>
              </a:rPr>
            </a:br>
            <a:r>
              <a:rPr lang="ru-RU">
                <a:effectLst/>
              </a:rPr>
              <a:t>– развитию зрительно-пространственной ориентации;</a:t>
            </a:r>
            <a:br>
              <a:rPr lang="ru-RU">
                <a:effectLst/>
              </a:rPr>
            </a:br>
            <a:r>
              <a:rPr lang="ru-RU">
                <a:effectLst/>
              </a:rPr>
              <a:t>– повышению мотивации;</a:t>
            </a:r>
            <a:br>
              <a:rPr lang="ru-RU">
                <a:effectLst/>
              </a:rPr>
            </a:br>
            <a:r>
              <a:rPr lang="ru-RU">
                <a:effectLst/>
              </a:rPr>
              <a:t>– снижению нагрузки на детей.</a:t>
            </a:r>
            <a:br>
              <a:rPr lang="ru-RU">
                <a:effectLst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1"/>
            <a:ext cx="8686800" cy="432048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6192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1498"/>
            <a:ext cx="8686800" cy="46131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b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Основная </a:t>
            </a:r>
            <a:r>
              <a:rPr lang="ru-RU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цель работы с детьми  старшего возраста – развитие связной речи детей, </a:t>
            </a:r>
            <a:r>
              <a:rPr lang="ru-RU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формирование орфографических навыков.</a:t>
            </a:r>
            <a:br>
              <a:rPr lang="ru-RU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54" y="3501008"/>
            <a:ext cx="6010614" cy="3600400"/>
          </a:xfrm>
        </p:spPr>
      </p:pic>
    </p:spTree>
    <p:extLst>
      <p:ext uri="{BB962C8B-B14F-4D97-AF65-F5344CB8AC3E}">
        <p14:creationId xmlns:p14="http://schemas.microsoft.com/office/powerpoint/2010/main" val="341367845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68" y="548680"/>
            <a:ext cx="8686800" cy="838200"/>
          </a:xfrm>
        </p:spPr>
        <p:txBody>
          <a:bodyPr>
            <a:normAutofit fontScale="90000"/>
          </a:bodyPr>
          <a:lstStyle/>
          <a:p>
            <a:br>
              <a:rPr lang="ru-RU" u="sng" smtClean="0">
                <a:effectLst/>
              </a:rPr>
            </a:br>
            <a:r>
              <a:rPr lang="ru-RU" u="sng" smtClean="0">
                <a:effectLst/>
              </a:rPr>
              <a:t>виды </a:t>
            </a:r>
            <a:r>
              <a:rPr lang="ru-RU" u="sng">
                <a:effectLst/>
              </a:rPr>
              <a:t>конструирования, </a:t>
            </a:r>
            <a:br>
              <a:rPr lang="ru-RU" u="sng" smtClean="0">
                <a:effectLst/>
              </a:rPr>
            </a:br>
            <a:r>
              <a:rPr lang="ru-RU" u="sng" smtClean="0">
                <a:effectLst/>
              </a:rPr>
              <a:t>которыми </a:t>
            </a:r>
            <a:r>
              <a:rPr lang="ru-RU" u="sng">
                <a:effectLst/>
              </a:rPr>
              <a:t>должны овладеть дети:</a:t>
            </a:r>
            <a:br>
              <a:rPr lang="ru-RU">
                <a:effectLst/>
              </a:rPr>
            </a:br>
            <a:r>
              <a:rPr lang="ru-RU">
                <a:effectLst/>
              </a:rPr>
              <a:t>1. Конструирование по простейшим чертежам и наглядным схемам</a:t>
            </a:r>
            <a:r>
              <a:rPr lang="ru-RU" smtClean="0">
                <a:effectLst/>
              </a:rPr>
              <a:t>:  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92" y="2435089"/>
            <a:ext cx="4860048" cy="3645036"/>
          </a:xfrm>
        </p:spPr>
      </p:pic>
    </p:spTree>
    <p:extLst>
      <p:ext uri="{BB962C8B-B14F-4D97-AF65-F5344CB8AC3E}">
        <p14:creationId xmlns:p14="http://schemas.microsoft.com/office/powerpoint/2010/main" val="301403414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Arial"/>
        <a:cs typeface="Arial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Arial"/>
        <a:cs typeface="Arial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25</Paragraphs>
  <Slides>20</Slides>
  <Notes>0</Notes>
  <TotalTime>601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7">
      <vt:lpstr>Arial</vt:lpstr>
      <vt:lpstr>Franklin Gothic Medium</vt:lpstr>
      <vt:lpstr>Franklin Gothic Book</vt:lpstr>
      <vt:lpstr>Wingdings 2</vt:lpstr>
      <vt:lpstr>Times New Roman</vt:lpstr>
      <vt:lpstr>Calibri</vt:lpstr>
      <vt:lpstr>Трек</vt:lpstr>
      <vt:lpstr>Игровые приемы в работе учителя-логопеда с детьми старшего дошкольного возраста с ТНР по формированию  орфографических навыков</vt:lpstr>
      <vt:lpstr>Конструирование  вносит разнообразие в жизнь ребенка в детском саду, дарит радость и является одним из самых эффективных способов воздействия на ребенка, в котором наиболее ярко проявляется принцип обучения: учить играя. </vt:lpstr>
      <vt:lpstr>PowerPoint Presentation</vt:lpstr>
      <vt:lpstr>PowerPoint Presentation</vt:lpstr>
      <vt:lpstr>PowerPoint Presentation</vt:lpstr>
      <vt:lpstr>PowerPoint Presentation</vt:lpstr>
      <vt:lpstr>интеграция конструирования и развития речи будет способствовать:– уточнению  словаря;– развитию связной речи;– развитию познавательной активности детей;– развитию зрительно-пространственной ориентации;– повышению мотивации;– снижению нагрузки на детей.</vt:lpstr>
      <vt:lpstr>Основная цель работы с детьми  старшего возраста – развитие связной речи детей, формирование орфографических навыков.</vt:lpstr>
      <vt:lpstr>виды конструирования, которыми должны овладеть дети:1. Конструирование по простейшим чертежам и наглядным схемам:  </vt:lpstr>
      <vt:lpstr>2. Конструирование по теме: применяется на этапах автоматизации звука в словах, фразах, стихах и позволяет расширить кругозор и лексику по определенной теме.</vt:lpstr>
      <vt:lpstr/>
      <vt:lpstr>3. Конструирование по условиям: детям не дают образца конечной постройки, а также инструкции, а лишь определяются рамочные условия, которым конечный вид постройки должен соответствовать </vt:lpstr>
      <vt:lpstr>Конструирование по замыслу: ребенок сам вправе решать, что и каким образом он будет конструировать. Применяется на занятиях по закреплению звука, в свободной речи.</vt:lpstr>
      <vt:lpstr>Основные принципы использования конструирования:– доступность и наглядность материала;– систематичность и последовательность обучения и воспитания;– работа с учетом возрастных,  индивидуальных  и психо-физиологических особенностей детей.– личностно-ориентированный подход (обращение к опыту ребенка, предоставление детям широкой самостоятельности, поощрение их инициативы)</vt:lpstr>
      <vt:lpstr/>
      <vt:lpstr>               Конструирование букв</vt:lpstr>
      <vt:lpstr>PowerPoint Presentation</vt:lpstr>
      <vt:lpstr>PowerPoint Presentation</vt:lpstr>
      <vt:lpstr>На индивидуально-подгрупповых занятиях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Учимся, играя</dc:title>
  <dc:creator>Олег</dc:creator>
  <cp:lastModifiedBy>PoiskHome</cp:lastModifiedBy>
  <cp:revision>84</cp:revision>
  <dcterms:created xsi:type="dcterms:W3CDTF">2015-06-04T17:34:14Z</dcterms:created>
  <dcterms:modified xsi:type="dcterms:W3CDTF">2026-03-25T08:17:16Z</dcterms:modified>
</cp:coreProperties>
</file>