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sldIdLst>
    <p:sldId id="256" r:id="rId3"/>
    <p:sldId id="257" r:id="rId4"/>
    <p:sldId id="258" r:id="rId5"/>
    <p:sldId id="271" r:id="rId6"/>
    <p:sldId id="262" r:id="rId7"/>
    <p:sldId id="269" r:id="rId8"/>
    <p:sldId id="270" r:id="rId9"/>
    <p:sldId id="274" r:id="rId10"/>
    <p:sldId id="261" r:id="rId11"/>
    <p:sldId id="272" r:id="rId12"/>
    <p:sldId id="268" r:id="rId13"/>
    <p:sldId id="273" r:id="rId14"/>
    <p:sldId id="264" r:id="rId15"/>
    <p:sldId id="275" r:id="rId16"/>
    <p:sldId id="265" r:id="rId17"/>
    <p:sldId id="276" r:id="rId18"/>
    <p:sldId id="259" r:id="rId19"/>
    <p:sldId id="266" r:id="rId20"/>
    <p:sldId id="277" r:id="rId21"/>
    <p:sldId id="278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tBDf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"/>
          <p:cNvSpPr/>
          <p:nvPr/>
        </p:nvSpPr>
        <p:spPr>
          <a:xfrm>
            <a:off x="4143960" y="228600"/>
            <a:ext cx="4771080" cy="454428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15200" y="215640"/>
            <a:ext cx="3767400" cy="2490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448520" y="419760"/>
            <a:ext cx="4162320" cy="4162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104;p19"/>
          <p:cNvCxnSpPr/>
          <p:nvPr/>
        </p:nvCxnSpPr>
        <p:spPr>
          <a:xfrm>
            <a:off x="-69840" y="224640"/>
            <a:ext cx="9284040" cy="360"/>
          </a:xfrm>
          <a:prstGeom prst="straightConnector1">
            <a:avLst/>
          </a:prstGeom>
          <a:ln w="9525">
            <a:solidFill>
              <a:srgbClr val="AAA9A6"/>
            </a:solidFill>
            <a:round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106;p20"/>
          <p:cNvCxnSpPr/>
          <p:nvPr/>
        </p:nvCxnSpPr>
        <p:spPr>
          <a:xfrm>
            <a:off x="260280" y="-104760"/>
            <a:ext cx="360" cy="5353200"/>
          </a:xfrm>
          <a:prstGeom prst="straightConnector1">
            <a:avLst/>
          </a:prstGeom>
          <a:ln w="9525">
            <a:solidFill>
              <a:srgbClr val="AAA9A6"/>
            </a:solidFill>
            <a:round/>
          </a:ln>
        </p:spPr>
      </p:cxnSp>
      <p:cxnSp>
        <p:nvCxnSpPr>
          <p:cNvPr id="33" name="Google Shape;107;p20"/>
          <p:cNvCxnSpPr/>
          <p:nvPr/>
        </p:nvCxnSpPr>
        <p:spPr>
          <a:xfrm>
            <a:off x="-24120" y="4914720"/>
            <a:ext cx="9284040" cy="360"/>
          </a:xfrm>
          <a:prstGeom prst="straightConnector1">
            <a:avLst/>
          </a:prstGeom>
          <a:ln w="9525">
            <a:solidFill>
              <a:srgbClr val="AAA9A6"/>
            </a:solidFill>
            <a:round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3481200" y="1233720"/>
            <a:ext cx="3173040" cy="3681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6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title"/>
          </p:nvPr>
        </p:nvSpPr>
        <p:spPr>
          <a:xfrm>
            <a:off x="1242720" y="228600"/>
            <a:ext cx="3870000" cy="1728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title"/>
          </p:nvPr>
        </p:nvSpPr>
        <p:spPr>
          <a:xfrm>
            <a:off x="78480" y="228600"/>
            <a:ext cx="1163520" cy="1106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50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5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720000" y="1278000"/>
            <a:ext cx="7703640" cy="3330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832400" y="4342320"/>
            <a:ext cx="584028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464480" y="228600"/>
            <a:ext cx="6214320" cy="264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21760" y="228600"/>
            <a:ext cx="869328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20000" y="836280"/>
            <a:ext cx="3519360" cy="2295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273280" y="533880"/>
            <a:ext cx="2909520" cy="40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890000" y="1307160"/>
            <a:ext cx="5363640" cy="2529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4335840" cy="1288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60160" cy="1052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05040" y="166320"/>
            <a:ext cx="3510000" cy="129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60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33160" y="419760"/>
            <a:ext cx="4162320" cy="4162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13;p23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116;p24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8640" y="539640"/>
            <a:ext cx="334728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title"/>
          </p:nvPr>
        </p:nvSpPr>
        <p:spPr>
          <a:xfrm>
            <a:off x="4977720" y="539640"/>
            <a:ext cx="345816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28600" y="416520"/>
            <a:ext cx="2724120" cy="1111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4970160" y="2084760"/>
            <a:ext cx="639720" cy="417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4970160" y="972720"/>
            <a:ext cx="639720" cy="417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4970880" y="416520"/>
            <a:ext cx="638640" cy="417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title"/>
          </p:nvPr>
        </p:nvSpPr>
        <p:spPr>
          <a:xfrm>
            <a:off x="4970160" y="1528560"/>
            <a:ext cx="639720" cy="417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title"/>
          </p:nvPr>
        </p:nvSpPr>
        <p:spPr>
          <a:xfrm>
            <a:off x="4970160" y="3197160"/>
            <a:ext cx="639720" cy="417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7"/>
          <p:cNvSpPr>
            <a:spLocks noGrp="1"/>
          </p:cNvSpPr>
          <p:nvPr>
            <p:ph type="title"/>
          </p:nvPr>
        </p:nvSpPr>
        <p:spPr>
          <a:xfrm>
            <a:off x="4970160" y="3753000"/>
            <a:ext cx="639720" cy="417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8"/>
          <p:cNvSpPr>
            <a:spLocks noGrp="1"/>
          </p:cNvSpPr>
          <p:nvPr>
            <p:ph type="title"/>
          </p:nvPr>
        </p:nvSpPr>
        <p:spPr>
          <a:xfrm>
            <a:off x="4970160" y="4309200"/>
            <a:ext cx="639720" cy="417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9"/>
          <p:cNvSpPr>
            <a:spLocks noGrp="1"/>
          </p:cNvSpPr>
          <p:nvPr>
            <p:ph type="title"/>
          </p:nvPr>
        </p:nvSpPr>
        <p:spPr>
          <a:xfrm>
            <a:off x="4970160" y="2640960"/>
            <a:ext cx="639720" cy="417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28600" y="4342320"/>
            <a:ext cx="6219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28600" y="204480"/>
            <a:ext cx="5598720" cy="102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14880" y="-12960"/>
            <a:ext cx="3128760" cy="515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7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28600" y="960480"/>
            <a:ext cx="2136600" cy="1049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119040" y="1144800"/>
            <a:ext cx="1825560" cy="1784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04080" y="1144800"/>
            <a:ext cx="1825560" cy="1784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089480" y="1144800"/>
            <a:ext cx="1825560" cy="1784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title"/>
          </p:nvPr>
        </p:nvSpPr>
        <p:spPr>
          <a:xfrm>
            <a:off x="1700640" y="243396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title"/>
          </p:nvPr>
        </p:nvSpPr>
        <p:spPr>
          <a:xfrm>
            <a:off x="4261320" y="243396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title"/>
          </p:nvPr>
        </p:nvSpPr>
        <p:spPr>
          <a:xfrm>
            <a:off x="6822000" y="243396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title"/>
          </p:nvPr>
        </p:nvSpPr>
        <p:spPr>
          <a:xfrm>
            <a:off x="1700640" y="376128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title"/>
          </p:nvPr>
        </p:nvSpPr>
        <p:spPr>
          <a:xfrm>
            <a:off x="4261320" y="376128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7"/>
          <p:cNvSpPr>
            <a:spLocks noGrp="1"/>
          </p:cNvSpPr>
          <p:nvPr>
            <p:ph type="title"/>
          </p:nvPr>
        </p:nvSpPr>
        <p:spPr>
          <a:xfrm>
            <a:off x="6822000" y="376128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0" i="1" u="none" strike="noStrik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28600" y="255240"/>
            <a:ext cx="2655360" cy="1946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5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0" name="Google Shape;102;p18"/>
          <p:cNvSpPr/>
          <p:nvPr/>
        </p:nvSpPr>
        <p:spPr>
          <a:xfrm>
            <a:off x="6045840" y="498960"/>
            <a:ext cx="2819520" cy="58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000" b="1" u="none" strike="noStrik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CREDITS:</a:t>
            </a:r>
            <a:r>
              <a:rPr lang="en" sz="1000" b="0" u="none" strike="noStrik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 This presentation template was created by </a:t>
            </a:r>
            <a:r>
              <a:rPr lang="en" sz="1000" b="1" u="sng" strike="noStrike">
                <a:solidFill>
                  <a:schemeClr val="dk2"/>
                </a:solidFill>
                <a:effectLst/>
                <a:uFillTx/>
                <a:latin typeface="Nunito"/>
                <a:ea typeface="Nunito"/>
                <a:hlinkClick r:id="rId2"/>
              </a:rPr>
              <a:t>Slidesgo</a:t>
            </a:r>
            <a:r>
              <a:rPr lang="en" sz="1000" b="0" u="none" strike="noStrik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, and includes icons, infographics &amp; images by </a:t>
            </a:r>
            <a:r>
              <a:rPr lang="en" sz="1000" b="1" u="sng" strike="noStrike">
                <a:solidFill>
                  <a:schemeClr val="dk2"/>
                </a:solidFill>
                <a:effectLst/>
                <a:uFillTx/>
                <a:latin typeface="Nunito"/>
                <a:ea typeface="Nunito"/>
                <a:hlinkClick r:id="rId3"/>
              </a:rPr>
              <a:t>Freepik</a:t>
            </a:r>
            <a:r>
              <a:rPr lang="en" sz="1000" b="0" u="none" strike="noStrik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81259" y="1153095"/>
            <a:ext cx="8115300" cy="2485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500" b="0" u="none" strike="noStrike" dirty="0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«</a:t>
            </a:r>
            <a:r>
              <a:rPr lang="ru-RU" sz="4000" b="0" u="none" strike="noStrike" dirty="0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Мероприятия по профилактике преступлений против половой неприкосновенности несовершеннолетних</a:t>
            </a:r>
            <a:r>
              <a:rPr lang="ru-RU" sz="4500" b="0" i="1" u="none" strike="noStrike" dirty="0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»</a:t>
            </a:r>
            <a:r>
              <a:rPr lang="en-US" sz="4500" b="0" i="1" u="none" strike="noStrike" dirty="0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 </a:t>
            </a:r>
            <a:endParaRPr lang="fr-FR" sz="45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5" name="Google Shape;124;p25" title="woman-teaching-classroom (3).jpg"/>
          <p:cNvSpPr/>
          <p:nvPr/>
        </p:nvSpPr>
        <p:spPr>
          <a:xfrm>
            <a:off x="6750065" y="2581200"/>
            <a:ext cx="2089016" cy="215244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56" name="Google Shape;125;p25"/>
          <p:cNvCxnSpPr/>
          <p:nvPr/>
        </p:nvCxnSpPr>
        <p:spPr>
          <a:xfrm>
            <a:off x="-24120" y="4914720"/>
            <a:ext cx="9284040" cy="360"/>
          </a:xfrm>
          <a:prstGeom prst="straightConnector1">
            <a:avLst/>
          </a:prstGeom>
          <a:ln w="9525">
            <a:solidFill>
              <a:srgbClr val="AAA9A6"/>
            </a:solidFill>
            <a:round/>
          </a:ln>
        </p:spPr>
      </p:cxnSp>
      <p:sp>
        <p:nvSpPr>
          <p:cNvPr id="57" name="Google Shape;126;p25"/>
          <p:cNvSpPr/>
          <p:nvPr/>
        </p:nvSpPr>
        <p:spPr>
          <a:xfrm rot="16200000">
            <a:off x="-780840" y="3543480"/>
            <a:ext cx="215244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1714044" y="3819795"/>
            <a:ext cx="2306939" cy="856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9999"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600" b="0" u="none" strike="noStrike" dirty="0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Выполнила:</a:t>
            </a: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600" dirty="0">
                <a:solidFill>
                  <a:schemeClr val="dk2"/>
                </a:solidFill>
                <a:latin typeface="Nunito"/>
              </a:rPr>
              <a:t>Педагог-психолог Перепелица Диана Владимировна</a:t>
            </a:r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28A120-235C-457F-9B5D-90C81F70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282" y="135970"/>
            <a:ext cx="5943600" cy="85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F62447-9021-4242-89E2-2815E8EE3A98}"/>
              </a:ext>
            </a:extLst>
          </p:cNvPr>
          <p:cNvSpPr txBox="1"/>
          <p:nvPr/>
        </p:nvSpPr>
        <p:spPr>
          <a:xfrm>
            <a:off x="3955546" y="4724248"/>
            <a:ext cx="132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2026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34108" y="0"/>
            <a:ext cx="8809892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700" dirty="0"/>
              <a:t>Категории лиц, склонных к совершению преступлений против половой неприкосновенности несовершеннолетних:</a:t>
            </a:r>
            <a:br>
              <a:rPr lang="ru-RU" dirty="0"/>
            </a:b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95726" y="842309"/>
            <a:ext cx="9048273" cy="309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ru-RU" sz="2400" dirty="0"/>
              <a:t>мужчины в возрасте от 23 до 45 лет (89 %) характеризующиеся ранней сексуальной инициацией</a:t>
            </a: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ru-RU" sz="2400" dirty="0"/>
              <a:t>наличием психических аномалий и нарушенным </a:t>
            </a:r>
            <a:r>
              <a:rPr lang="ru-RU" sz="2400" dirty="0" err="1"/>
              <a:t>психосексуальным</a:t>
            </a:r>
            <a:r>
              <a:rPr lang="ru-RU" sz="2400" dirty="0"/>
              <a:t> развитием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78" name="Google Shape;258;p31"/>
          <p:cNvCxnSpPr/>
          <p:nvPr/>
        </p:nvCxnSpPr>
        <p:spPr>
          <a:xfrm>
            <a:off x="-109080" y="842309"/>
            <a:ext cx="925308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</p:spTree>
    <p:extLst>
      <p:ext uri="{BB962C8B-B14F-4D97-AF65-F5344CB8AC3E}">
        <p14:creationId xmlns:p14="http://schemas.microsoft.com/office/powerpoint/2010/main" val="189554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476280" y="130374"/>
            <a:ext cx="5273157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r>
              <a:rPr lang="ru-RU" sz="2800" dirty="0">
                <a:latin typeface="Roboto Condensed"/>
              </a:rPr>
              <a:t>Несовершеннолетние, относящиеся к группе риска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76280" y="1905120"/>
            <a:ext cx="8191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7B40FD-4AA6-4717-B5A4-D3CC89FD7DD9}"/>
              </a:ext>
            </a:extLst>
          </p:cNvPr>
          <p:cNvSpPr/>
          <p:nvPr/>
        </p:nvSpPr>
        <p:spPr>
          <a:xfrm>
            <a:off x="367094" y="1763557"/>
            <a:ext cx="8409452" cy="31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Послушные дети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Доверчивые дети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Замкнутые, заброшенные, одинокие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стремящиеся казаться взрослыми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испытывающие интерес к «блатной» романтике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Бездомные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беженцы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1FF908-F900-4A40-B647-732973F48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37" y="0"/>
            <a:ext cx="33945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476280" y="476280"/>
            <a:ext cx="8191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chemeClr val="dk1"/>
                </a:solidFill>
                <a:effectLst/>
                <a:uFillTx/>
                <a:latin typeface="Roboto Condensed"/>
              </a:rPr>
              <a:t>Роль родителей и законных представителей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6280" y="1441638"/>
            <a:ext cx="8191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Родители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и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законные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представители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играют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ключевую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роль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в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защите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половой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неприкосновенности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детей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.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Они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должны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обеспечивать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воспитание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в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атмосфере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уважения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и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безопасности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,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контролировать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окружение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и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своевременно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реагировать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на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возможные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угрозы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, а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также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поддерживать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открытый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диалог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 с </a:t>
            </a:r>
            <a:r>
              <a:rPr lang="en-US" sz="2000" b="0" u="none" strike="noStrike" dirty="0" err="1">
                <a:solidFill>
                  <a:schemeClr val="dk1"/>
                </a:solidFill>
                <a:effectLst/>
                <a:uFillTx/>
              </a:rPr>
              <a:t>ребенком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</a:rPr>
              <a:t>.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269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234283" y="194113"/>
            <a:ext cx="3619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lnSpcReduction="9999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000" b="0" u="none" strike="noStrike" dirty="0">
                <a:solidFill>
                  <a:schemeClr val="dk1"/>
                </a:solidFill>
                <a:effectLst/>
                <a:uFillTx/>
                <a:latin typeface="Roboto Condensed"/>
              </a:rPr>
              <a:t>Что должен знать ребёнок?</a:t>
            </a: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76280" y="1905120"/>
            <a:ext cx="3619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pic>
        <p:nvPicPr>
          <p:cNvPr id="85" name="image6988a5521e485" descr="image6988a5521e489"/>
          <p:cNvPicPr/>
          <p:nvPr/>
        </p:nvPicPr>
        <p:blipFill>
          <a:blip r:embed="rId2"/>
          <a:stretch/>
        </p:blipFill>
        <p:spPr>
          <a:xfrm>
            <a:off x="4572000" y="0"/>
            <a:ext cx="4571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E0E7002-8278-4359-96F2-979C541C2591}"/>
              </a:ext>
            </a:extLst>
          </p:cNvPr>
          <p:cNvSpPr/>
          <p:nvPr/>
        </p:nvSpPr>
        <p:spPr>
          <a:xfrm>
            <a:off x="183203" y="1746738"/>
            <a:ext cx="1697811" cy="825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знакомые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C0BDA88-A77B-40BC-96F5-28193A078497}"/>
              </a:ext>
            </a:extLst>
          </p:cNvPr>
          <p:cNvSpPr/>
          <p:nvPr/>
        </p:nvSpPr>
        <p:spPr>
          <a:xfrm>
            <a:off x="2357654" y="1746648"/>
            <a:ext cx="1737706" cy="8250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посторонние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1407A80-526E-4C1A-B7EC-1562B818606D}"/>
              </a:ext>
            </a:extLst>
          </p:cNvPr>
          <p:cNvSpPr/>
          <p:nvPr/>
        </p:nvSpPr>
        <p:spPr>
          <a:xfrm>
            <a:off x="183203" y="2699269"/>
            <a:ext cx="1697811" cy="825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добрый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B375601-8EA8-45D0-B74D-B26A724286D5}"/>
              </a:ext>
            </a:extLst>
          </p:cNvPr>
          <p:cNvSpPr/>
          <p:nvPr/>
        </p:nvSpPr>
        <p:spPr>
          <a:xfrm>
            <a:off x="2357654" y="2699269"/>
            <a:ext cx="1697811" cy="8250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вежливый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B676677-9CAA-4D6E-8D94-A2C96C96F50E}"/>
              </a:ext>
            </a:extLst>
          </p:cNvPr>
          <p:cNvSpPr/>
          <p:nvPr/>
        </p:nvSpPr>
        <p:spPr>
          <a:xfrm>
            <a:off x="1436914" y="4000410"/>
            <a:ext cx="1697811" cy="8250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говорить «нет»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0258E-2B51-4220-AA72-ED6D79B0D2B6}"/>
              </a:ext>
            </a:extLst>
          </p:cNvPr>
          <p:cNvSpPr txBox="1"/>
          <p:nvPr/>
        </p:nvSpPr>
        <p:spPr>
          <a:xfrm>
            <a:off x="1543587" y="1287318"/>
            <a:ext cx="219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Разделять: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9016F3-4B03-4076-80E1-103BC896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240" y="0"/>
            <a:ext cx="6108760" cy="4201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352" y="3267456"/>
            <a:ext cx="5932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«Правило взрослых»</a:t>
            </a:r>
          </a:p>
          <a:p>
            <a:r>
              <a:rPr lang="ru-RU" dirty="0"/>
              <a:t>Безопасность важнее правил приличия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8360" y="4065923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Главная цель - это научить детей трем вещам: отличать «хорошие» прикосновения	от «плохих»,	отказываться	от «плохих» прикосновений</a:t>
            </a:r>
          </a:p>
        </p:txBody>
      </p:sp>
    </p:spTree>
    <p:extLst>
      <p:ext uri="{BB962C8B-B14F-4D97-AF65-F5344CB8AC3E}">
        <p14:creationId xmlns:p14="http://schemas.microsoft.com/office/powerpoint/2010/main" val="135435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28600" y="4343400"/>
            <a:ext cx="723900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000" b="0" u="none" strike="noStrike" dirty="0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Как говорить о мерах предосторожности?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699220" y="0"/>
            <a:ext cx="2849526" cy="309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85000" lnSpcReduction="20000"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ru-RU" b="1" dirty="0"/>
              <a:t>Правило «нижнего белья»</a:t>
            </a: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ru-RU" b="1" dirty="0"/>
              <a:t> </a:t>
            </a:r>
            <a:endParaRPr lang="en-US" sz="11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88" name="Google Shape;258;p31"/>
          <p:cNvCxnSpPr/>
          <p:nvPr/>
        </p:nvCxnSpPr>
        <p:spPr>
          <a:xfrm>
            <a:off x="-80280" y="4214160"/>
            <a:ext cx="925308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  <p:sp>
        <p:nvSpPr>
          <p:cNvPr id="2" name="Прямоугольник 1"/>
          <p:cNvSpPr/>
          <p:nvPr/>
        </p:nvSpPr>
        <p:spPr>
          <a:xfrm>
            <a:off x="0" y="237047"/>
            <a:ext cx="6294474" cy="384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88900" lvl="0" indent="-342900" algn="just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Wingdings" panose="05000000000000000000" pitchFamily="2" charset="2"/>
              <a:buChar char=""/>
              <a:tabLst>
                <a:tab pos="718820" algn="l"/>
              </a:tabLst>
            </a:pP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Своим примером;</a:t>
            </a:r>
            <a:endParaRPr lang="ru-RU" sz="1400" dirty="0"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88900" lvl="0" indent="-342900" algn="just">
              <a:lnSpc>
                <a:spcPct val="107000"/>
              </a:lnSpc>
              <a:spcAft>
                <a:spcPts val="0"/>
              </a:spcAft>
              <a:buClr>
                <a:srgbClr val="252525"/>
              </a:buClr>
              <a:buSzPts val="1400"/>
              <a:buFont typeface="Wingdings" panose="05000000000000000000" pitchFamily="2" charset="2"/>
              <a:buChar char=""/>
              <a:tabLst>
                <a:tab pos="718820" algn="l"/>
              </a:tabLst>
            </a:pP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Спрашивать</a:t>
            </a:r>
            <a:r>
              <a:rPr lang="ru-RU" spc="-5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у</a:t>
            </a:r>
            <a:r>
              <a:rPr lang="ru-RU" spc="-2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ребёнка, можно ли его обнять, поцеловать. </a:t>
            </a:r>
          </a:p>
          <a:p>
            <a:pPr marL="342900" marR="88900" lvl="0" indent="-342900" algn="just">
              <a:lnSpc>
                <a:spcPct val="107000"/>
              </a:lnSpc>
              <a:spcAft>
                <a:spcPts val="0"/>
              </a:spcAft>
              <a:buClr>
                <a:srgbClr val="252525"/>
              </a:buClr>
              <a:buSzPts val="1400"/>
              <a:buFont typeface="Wingdings" panose="05000000000000000000" pitchFamily="2" charset="2"/>
              <a:buChar char=""/>
              <a:tabLst>
                <a:tab pos="718820" algn="l"/>
              </a:tabLst>
            </a:pP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Лет с 3 лет обучать ребенка самостоятельно соблюдать гигиену интимных мест. К 5 годам уже не прикасаться к половым органам детей без </a:t>
            </a:r>
            <a:r>
              <a:rPr lang="ru-RU" spc="-1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надобности.</a:t>
            </a:r>
            <a:endParaRPr lang="ru-RU" sz="1400" dirty="0"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94615" lvl="0" indent="-342900" algn="just">
              <a:lnSpc>
                <a:spcPct val="107000"/>
              </a:lnSpc>
              <a:spcAft>
                <a:spcPts val="0"/>
              </a:spcAft>
              <a:buClr>
                <a:srgbClr val="252525"/>
              </a:buClr>
              <a:buSzPts val="1400"/>
              <a:buFont typeface="Wingdings" panose="05000000000000000000" pitchFamily="2" charset="2"/>
              <a:buChar char=""/>
              <a:tabLst>
                <a:tab pos="718820" algn="l"/>
              </a:tabLst>
            </a:pP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Играя в</a:t>
            </a:r>
            <a:r>
              <a:rPr lang="ru-RU" spc="-15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игрушки, проигрывать</a:t>
            </a:r>
            <a:r>
              <a:rPr lang="ru-RU" spc="-15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разные ситуации, в</a:t>
            </a:r>
            <a:r>
              <a:rPr lang="ru-RU" spc="-15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которых</a:t>
            </a:r>
            <a:r>
              <a:rPr lang="ru-RU" spc="-25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взрослый рассказывает ребёнку правила безопасного поведения.</a:t>
            </a:r>
            <a:endParaRPr lang="ru-RU" sz="1400" dirty="0"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93345" lvl="0" indent="-342900" algn="just">
              <a:lnSpc>
                <a:spcPct val="100000"/>
              </a:lnSpc>
              <a:spcAft>
                <a:spcPts val="0"/>
              </a:spcAft>
              <a:buClr>
                <a:srgbClr val="252525"/>
              </a:buClr>
              <a:buSzPts val="1400"/>
              <a:buFont typeface="Wingdings" panose="05000000000000000000" pitchFamily="2" charset="2"/>
              <a:buChar char=""/>
              <a:tabLst>
                <a:tab pos="718820" algn="l"/>
              </a:tabLst>
            </a:pP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Обсуждать секреты, рассказывая про хорошие (готовить подарок на день</a:t>
            </a:r>
            <a:r>
              <a:rPr lang="ru-RU" spc="2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рождения,</a:t>
            </a:r>
            <a:r>
              <a:rPr lang="ru-RU" spc="285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открытку</a:t>
            </a:r>
            <a:r>
              <a:rPr lang="ru-RU" spc="2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к</a:t>
            </a:r>
            <a:r>
              <a:rPr lang="ru-RU" spc="2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Новому</a:t>
            </a:r>
            <a:r>
              <a:rPr lang="ru-RU" spc="2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году</a:t>
            </a:r>
            <a:r>
              <a:rPr lang="ru-RU" spc="2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и</a:t>
            </a:r>
            <a:r>
              <a:rPr lang="ru-RU" spc="2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пр.)</a:t>
            </a:r>
            <a:r>
              <a:rPr lang="ru-RU" spc="2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и</a:t>
            </a:r>
            <a:r>
              <a:rPr lang="ru-RU" spc="2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про</a:t>
            </a:r>
            <a:r>
              <a:rPr lang="ru-RU" spc="2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плохие,</a:t>
            </a:r>
            <a:r>
              <a:rPr lang="ru-RU" spc="285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и</a:t>
            </a:r>
            <a:r>
              <a:rPr lang="ru-RU" spc="2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говорить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ребёнку, что секретов у детей с другими людьми про тело быть не может, обязательно рассказывают о них маме.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6443"/>
            <a:ext cx="57372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Расскажите детям о их праве на </a:t>
            </a:r>
            <a:r>
              <a:rPr lang="ru-RU" b="1" dirty="0"/>
              <a:t>личную неприкосновенность.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Дети должны находиться на улице </a:t>
            </a:r>
            <a:r>
              <a:rPr lang="ru-RU" b="1" dirty="0"/>
              <a:t>в кругу друзей</a:t>
            </a:r>
            <a:r>
              <a:rPr lang="ru-RU" dirty="0"/>
              <a:t>, но только с теми, кого Вы знаете и не позже 22:00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 Родители ВСЕГДА должны знать куда, к кому идет ребенок, </a:t>
            </a:r>
            <a:r>
              <a:rPr lang="ru-RU" b="1" dirty="0"/>
              <a:t>как его можно найти</a:t>
            </a:r>
            <a:r>
              <a:rPr lang="ru-RU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Если у ребёнка возникли подозрения – сменить маршрут, </a:t>
            </a:r>
            <a:r>
              <a:rPr lang="ru-RU" b="1" dirty="0"/>
              <a:t>позвонить близким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Контроль мобильного </a:t>
            </a:r>
            <a:r>
              <a:rPr lang="ru-RU" b="1" dirty="0"/>
              <a:t>телефона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Предупредить о возможной опасности и из автомобиля.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Необходимо воспитывать строгие правила поведения и </a:t>
            </a:r>
            <a:r>
              <a:rPr lang="ru-RU" b="1" dirty="0"/>
              <a:t>отношения к себе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Дети охотнее идут на контакт в возрасте </a:t>
            </a:r>
            <a:r>
              <a:rPr lang="ru-RU" b="1" dirty="0"/>
              <a:t>с 6 до 12 лет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Стройте с ребёнком доверительные отношения!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02AF93-C5FF-4EFA-8740-FA9BACBD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266" y="0"/>
            <a:ext cx="3406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66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476280" y="476280"/>
            <a:ext cx="8191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6280" y="1905120"/>
            <a:ext cx="8191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7B40FD-4AA6-4717-B5A4-D3CC89FD7DD9}"/>
              </a:ext>
            </a:extLst>
          </p:cNvPr>
          <p:cNvSpPr/>
          <p:nvPr/>
        </p:nvSpPr>
        <p:spPr>
          <a:xfrm>
            <a:off x="257908" y="1540474"/>
            <a:ext cx="8409452" cy="296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совершенное лицом, достигшим 18-летнего возраста, образует состав преступления, предусмотренного статьёй 134 Уголовного кодекса Российской Федерации, и наказывается обязательными работами на срок до</a:t>
            </a:r>
          </a:p>
          <a:p>
            <a:r>
              <a:rPr lang="ru-RU" sz="2400" dirty="0"/>
              <a:t>480 часов, либо ограничением свободы на срок до 4-х лет, либо принудительными работами на срок до 4-х лет с лишением права занимать.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FF8E35-CA1F-4075-B535-7603F0F648D5}"/>
              </a:ext>
            </a:extLst>
          </p:cNvPr>
          <p:cNvSpPr/>
          <p:nvPr/>
        </p:nvSpPr>
        <p:spPr>
          <a:xfrm>
            <a:off x="433574" y="280933"/>
            <a:ext cx="8058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Roboto Condensed"/>
                <a:ea typeface="Times New Roman" panose="02020603050405020304" pitchFamily="18" charset="0"/>
              </a:rPr>
              <a:t>Половое сношение с лицом, не достигшим 16-летнего возраста</a:t>
            </a:r>
            <a:endParaRPr lang="ru-RU" sz="3200" dirty="0">
              <a:latin typeface="Roboto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28600" y="200160"/>
            <a:ext cx="5600520" cy="1018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0" u="none" strike="noStrik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Выводы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97897" y="1366920"/>
            <a:ext cx="5424103" cy="3590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marL="457200" indent="-33336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Половая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неприкосновенность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несовершеннолетних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—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фундаментальное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право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,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требующее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комплексной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защиты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.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Сотрудничество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семей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,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государственных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органов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и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общества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обеспечивает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эффективную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профилактику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и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быстрый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отклик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на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нарушения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.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Только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совместные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усилия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могут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создать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безопасное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пространство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для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гармоничного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развития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каждого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 </a:t>
            </a:r>
            <a:r>
              <a:rPr lang="en-US" sz="1600" b="0" u="none" strike="noStrike" dirty="0" err="1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ребенка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.</a:t>
            </a:r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91" name="Google Shape;326;p37"/>
          <p:cNvCxnSpPr/>
          <p:nvPr/>
        </p:nvCxnSpPr>
        <p:spPr>
          <a:xfrm flipH="1">
            <a:off x="0" y="1366920"/>
            <a:ext cx="917424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  <p:pic>
        <p:nvPicPr>
          <p:cNvPr id="92" name="Google Shape;327;p37"/>
          <p:cNvPicPr/>
          <p:nvPr/>
        </p:nvPicPr>
        <p:blipFill>
          <a:blip r:embed="rId2"/>
          <a:srcRect l="32990" r="32995"/>
          <a:stretch/>
        </p:blipFill>
        <p:spPr>
          <a:xfrm>
            <a:off x="6014880" y="-12960"/>
            <a:ext cx="3128760" cy="5155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50156-D6D5-40EC-ABBB-BDF05D66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5" y="3604173"/>
            <a:ext cx="5598720" cy="1021320"/>
          </a:xfrm>
        </p:spPr>
        <p:txBody>
          <a:bodyPr/>
          <a:lstStyle/>
          <a:p>
            <a:r>
              <a:rPr lang="ru-RU" sz="2800" dirty="0"/>
              <a:t>Список используемой литературы:</a:t>
            </a:r>
            <a:br>
              <a:rPr lang="ru-RU" sz="2800" dirty="0"/>
            </a:br>
            <a:br>
              <a:rPr lang="ru-RU" dirty="0"/>
            </a:br>
            <a:r>
              <a:rPr lang="ru-RU" sz="1800" dirty="0"/>
              <a:t>1. Профилактика преступлений против половой неприкосновенности. Типовой лекторий для организации и проведения профилактической работы в образовательных организациях. / Составители: Е.В. </a:t>
            </a:r>
            <a:r>
              <a:rPr lang="ru-RU" sz="1800" dirty="0" err="1"/>
              <a:t>Лопуга</a:t>
            </a:r>
            <a:r>
              <a:rPr lang="ru-RU" sz="1800" dirty="0"/>
              <a:t>, В.Ф. </a:t>
            </a:r>
            <a:r>
              <a:rPr lang="ru-RU" sz="1800" dirty="0" err="1"/>
              <a:t>Лопуга</a:t>
            </a:r>
            <a:r>
              <a:rPr lang="ru-RU" sz="1800" dirty="0"/>
              <a:t>. – Барнаул: АИРО, 2023. – 38 с.</a:t>
            </a:r>
            <a:br>
              <a:rPr lang="ru-RU" sz="1800" dirty="0"/>
            </a:br>
            <a:r>
              <a:rPr lang="ru-RU" sz="1800" dirty="0"/>
              <a:t>2. Уголовный кодекс РФ (УК РФ)</a:t>
            </a:r>
            <a:br>
              <a:rPr lang="ru-RU" sz="1800" dirty="0"/>
            </a:br>
            <a:r>
              <a:rPr lang="ru-RU" sz="1800" dirty="0"/>
              <a:t>3. Маклаков А. Г. М15 Общая психология: Учебник для вузов. — СПб.: Питер, 2008 — 583 с: ил. — (Серия «Учебник для вузов»).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A50351-E44A-4BA3-9B9F-AADB97889DD4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Google Shape;327;p37">
            <a:extLst>
              <a:ext uri="{FF2B5EF4-FFF2-40B4-BE49-F238E27FC236}">
                <a16:creationId xmlns:a16="http://schemas.microsoft.com/office/drawing/2014/main" id="{2A644696-8493-4D75-BF2B-18D3A344ACD0}"/>
              </a:ext>
            </a:extLst>
          </p:cNvPr>
          <p:cNvPicPr/>
          <p:nvPr/>
        </p:nvPicPr>
        <p:blipFill>
          <a:blip r:embed="rId2"/>
          <a:srcRect l="32990" r="32995"/>
          <a:stretch/>
        </p:blipFill>
        <p:spPr>
          <a:xfrm>
            <a:off x="6014880" y="-19050"/>
            <a:ext cx="3128760" cy="515592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3775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28600" y="200160"/>
            <a:ext cx="5600520" cy="1018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0" u="none" strike="noStrike" dirty="0" err="1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Введение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284040" y="1466880"/>
            <a:ext cx="5700240" cy="3590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marL="457200" indent="-33336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Половая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неприкосновенность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—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это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важное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право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несовершеннолетних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,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обеспечивающее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защиту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от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любого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сексуального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насилия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и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принуждения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.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Важно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понимать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его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значение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для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сохранения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физического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и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психического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здоровья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детей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и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подростков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, а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также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роль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общества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и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государства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в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обеспечении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эффективной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защиты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этих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 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прав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+mn-lt"/>
                <a:ea typeface="Nunito"/>
              </a:rPr>
              <a:t>.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+mn-lt"/>
            </a:endParaRPr>
          </a:p>
        </p:txBody>
      </p:sp>
      <p:cxnSp>
        <p:nvCxnSpPr>
          <p:cNvPr id="61" name="Google Shape;326;p37"/>
          <p:cNvCxnSpPr/>
          <p:nvPr/>
        </p:nvCxnSpPr>
        <p:spPr>
          <a:xfrm flipH="1">
            <a:off x="0" y="1366920"/>
            <a:ext cx="917424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  <p:pic>
        <p:nvPicPr>
          <p:cNvPr id="62" name="Google Shape;327;p37"/>
          <p:cNvPicPr/>
          <p:nvPr/>
        </p:nvPicPr>
        <p:blipFill>
          <a:blip r:embed="rId2"/>
          <a:srcRect l="32990" r="32995"/>
          <a:stretch/>
        </p:blipFill>
        <p:spPr>
          <a:xfrm>
            <a:off x="6014880" y="-12960"/>
            <a:ext cx="3128760" cy="5155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7AF66-D941-427A-9214-9AE9A3CC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B2C50D-A7D5-49A2-BA1E-E2249021800D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4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204;p28"/>
          <p:cNvPicPr/>
          <p:nvPr/>
        </p:nvPicPr>
        <p:blipFill>
          <a:blip r:embed="rId2"/>
          <a:srcRect t="6302" b="6302"/>
          <a:stretch/>
        </p:blipFill>
        <p:spPr>
          <a:xfrm>
            <a:off x="5513670" y="967435"/>
            <a:ext cx="3173040" cy="36810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64" name="Google Shape;205;p28"/>
          <p:cNvCxnSpPr/>
          <p:nvPr/>
        </p:nvCxnSpPr>
        <p:spPr>
          <a:xfrm>
            <a:off x="-69840" y="224640"/>
            <a:ext cx="928404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-69840" y="2791080"/>
            <a:ext cx="5750009" cy="1733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dirty="0"/>
              <a:t>Индикаторы, указывающие на вероятность </a:t>
            </a:r>
            <a:r>
              <a:rPr lang="ru-RU" dirty="0" err="1"/>
              <a:t>совершенния</a:t>
            </a:r>
            <a:r>
              <a:rPr lang="ru-RU" dirty="0"/>
              <a:t> в отношении несовершеннолетних действий против половой свободы и неприкосновенности</a:t>
            </a:r>
            <a:br>
              <a:rPr lang="ru-RU" dirty="0"/>
            </a:br>
            <a:endParaRPr lang="fr-FR" sz="45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title"/>
          </p:nvPr>
        </p:nvSpPr>
        <p:spPr>
          <a:xfrm>
            <a:off x="7982280" y="-3821465"/>
            <a:ext cx="1161720" cy="4755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sp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000" b="0" i="1" u="none" strike="noStrike" dirty="0">
                <a:solidFill>
                  <a:schemeClr val="accent1"/>
                </a:solidFill>
                <a:effectLst/>
                <a:uFillTx/>
                <a:latin typeface="Calibri"/>
                <a:ea typeface="Roboto Condensed"/>
              </a:rPr>
              <a:t>01</a:t>
            </a:r>
            <a:endParaRPr lang="fr-FR" sz="5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8" name="Google Shape;209;p28"/>
          <p:cNvSpPr/>
          <p:nvPr/>
        </p:nvSpPr>
        <p:spPr>
          <a:xfrm rot="5400000">
            <a:off x="7724880" y="1485720"/>
            <a:ext cx="215244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69" name="Google Shape;210;p28"/>
          <p:cNvCxnSpPr/>
          <p:nvPr/>
        </p:nvCxnSpPr>
        <p:spPr>
          <a:xfrm>
            <a:off x="8686800" y="-104760"/>
            <a:ext cx="360" cy="535320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211015" y="130374"/>
            <a:ext cx="3481754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2800" dirty="0">
                <a:latin typeface="Roboto Condensed"/>
              </a:rPr>
              <a:t>Симптомы: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Roboto Condensed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6280" y="1905120"/>
            <a:ext cx="8191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7B40FD-4AA6-4717-B5A4-D3CC89FD7DD9}"/>
              </a:ext>
            </a:extLst>
          </p:cNvPr>
          <p:cNvSpPr/>
          <p:nvPr/>
        </p:nvSpPr>
        <p:spPr>
          <a:xfrm>
            <a:off x="148362" y="1905120"/>
            <a:ext cx="89956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Физические признаки (оральные, анальные, вагинальные);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Изменения в проявлении сексуальности ребёнка: не	соответствующая возрасту	осведомлённость, демонстрация интимных частей тела, необычная сексуальная активность по отношению к сверстникам, изменения в эмоциональном состоянии и общении, стремление куда-то бежать, спрятаться, нервные срывы, истерики, вспышки агрессивности, депрессивные симптомы.</a:t>
            </a:r>
          </a:p>
        </p:txBody>
      </p:sp>
    </p:spTree>
    <p:extLst>
      <p:ext uri="{BB962C8B-B14F-4D97-AF65-F5344CB8AC3E}">
        <p14:creationId xmlns:p14="http://schemas.microsoft.com/office/powerpoint/2010/main" val="351746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8335108" y="0"/>
            <a:ext cx="228564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5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02</a:t>
            </a:r>
            <a:endParaRPr lang="en-US" sz="5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37452" y="0"/>
            <a:ext cx="7382548" cy="142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2500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4000" dirty="0">
                <a:solidFill>
                  <a:schemeClr val="dk1"/>
                </a:solidFill>
                <a:latin typeface="Roboto Condensed"/>
              </a:rPr>
              <a:t>Модель поведения </a:t>
            </a:r>
            <a:r>
              <a:rPr lang="ru-RU" sz="4000" dirty="0" err="1">
                <a:solidFill>
                  <a:schemeClr val="dk1"/>
                </a:solidFill>
                <a:latin typeface="Roboto Condensed"/>
              </a:rPr>
              <a:t>сексуализированного</a:t>
            </a:r>
            <a:r>
              <a:rPr lang="ru-RU" sz="4000" dirty="0">
                <a:solidFill>
                  <a:schemeClr val="dk1"/>
                </a:solidFill>
                <a:latin typeface="Roboto Condensed"/>
              </a:rPr>
              <a:t> поведения</a:t>
            </a:r>
            <a:endParaRPr lang="en-US" sz="4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D910A9F-38C7-497E-BA78-CE95F5C24D2E}"/>
              </a:ext>
            </a:extLst>
          </p:cNvPr>
          <p:cNvSpPr/>
          <p:nvPr/>
        </p:nvSpPr>
        <p:spPr>
          <a:xfrm>
            <a:off x="237452" y="1629508"/>
            <a:ext cx="2435409" cy="1230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Демонстрация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5A09B84-C142-4A70-B329-B601F729AB7D}"/>
              </a:ext>
            </a:extLst>
          </p:cNvPr>
          <p:cNvSpPr/>
          <p:nvPr/>
        </p:nvSpPr>
        <p:spPr>
          <a:xfrm>
            <a:off x="3303037" y="1629505"/>
            <a:ext cx="2570225" cy="1230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Демонстирация</a:t>
            </a:r>
            <a:r>
              <a:rPr lang="ru-RU" sz="2400" dirty="0"/>
              <a:t> сексуальности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B579DA9-777C-4EBD-88A9-F4BA94431ED2}"/>
              </a:ext>
            </a:extLst>
          </p:cNvPr>
          <p:cNvSpPr/>
          <p:nvPr/>
        </p:nvSpPr>
        <p:spPr>
          <a:xfrm>
            <a:off x="6471140" y="1629505"/>
            <a:ext cx="2435408" cy="1230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Вовлечение других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131A5-1ABB-4AEB-B232-7028984B35AC}"/>
              </a:ext>
            </a:extLst>
          </p:cNvPr>
          <p:cNvSpPr txBox="1"/>
          <p:nvPr/>
        </p:nvSpPr>
        <p:spPr>
          <a:xfrm>
            <a:off x="1173802" y="3004011"/>
            <a:ext cx="56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E67A2-1AD9-4B42-8C71-CEAD383DEE9E}"/>
              </a:ext>
            </a:extLst>
          </p:cNvPr>
          <p:cNvSpPr txBox="1"/>
          <p:nvPr/>
        </p:nvSpPr>
        <p:spPr>
          <a:xfrm>
            <a:off x="4401327" y="3061453"/>
            <a:ext cx="56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4D5C2-AB34-4FA6-95B8-5383A736E9EE}"/>
              </a:ext>
            </a:extLst>
          </p:cNvPr>
          <p:cNvSpPr txBox="1"/>
          <p:nvPr/>
        </p:nvSpPr>
        <p:spPr>
          <a:xfrm>
            <a:off x="7620000" y="3061453"/>
            <a:ext cx="56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211015" y="130374"/>
            <a:ext cx="3481754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lnSpcReduction="10000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000" b="0" u="none" strike="noStrike" dirty="0">
                <a:solidFill>
                  <a:schemeClr val="dk1"/>
                </a:solidFill>
                <a:effectLst/>
                <a:uFillTx/>
                <a:latin typeface="Roboto Condensed"/>
              </a:rPr>
              <a:t>Поведенческие изменения</a:t>
            </a: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6280" y="1905120"/>
            <a:ext cx="8191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7B40FD-4AA6-4717-B5A4-D3CC89FD7DD9}"/>
              </a:ext>
            </a:extLst>
          </p:cNvPr>
          <p:cNvSpPr/>
          <p:nvPr/>
        </p:nvSpPr>
        <p:spPr>
          <a:xfrm>
            <a:off x="367094" y="1212228"/>
            <a:ext cx="4314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возврат к детскому, инфантильному поведению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наоборот, слишком «взрослое» поведение;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рассказы о случившемся в третьем лице («Я знаю одну девочку...»);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виктимность (жертвенность) ребёнка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неожиданные, резкие перемены к конкретному человеку («Я ненавижу дядю Петю»);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резкое изменение в успеваемости (в лучшую или худшую сторону).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E13855-B51B-48B5-9F57-39DF5D52F0C4}"/>
              </a:ext>
            </a:extLst>
          </p:cNvPr>
          <p:cNvSpPr/>
          <p:nvPr/>
        </p:nvSpPr>
        <p:spPr>
          <a:xfrm>
            <a:off x="5334000" y="111679"/>
            <a:ext cx="4345911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lnSpcReduction="10000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000" b="0" u="none" strike="noStrike" dirty="0">
                <a:solidFill>
                  <a:schemeClr val="dk1"/>
                </a:solidFill>
                <a:effectLst/>
                <a:uFillTx/>
                <a:latin typeface="Roboto Condensed"/>
              </a:rPr>
              <a:t>Изменение самосознания</a:t>
            </a: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CADA71-55E5-4E52-A167-DB011FEB7E50}"/>
              </a:ext>
            </a:extLst>
          </p:cNvPr>
          <p:cNvSpPr/>
          <p:nvPr/>
        </p:nvSpPr>
        <p:spPr>
          <a:xfrm>
            <a:off x="4681186" y="1212227"/>
            <a:ext cx="42049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недовольство	собой, презрение, чувство собственной неполноценности;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маскировка	самооценки	с течением	времени низкой фантазией всемогущества («Я могу заставить его сделать все!»);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синдром «испорченного товара» (ребёнок ощущает себя непривлекательным);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жажда победы и самоутверждения любой ценой.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5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211015" y="130374"/>
            <a:ext cx="3481754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2800" dirty="0">
                <a:latin typeface="Roboto Condensed"/>
              </a:rPr>
              <a:t>Появление невротических и психосоматических симптомов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Roboto Condensed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6280" y="1905120"/>
            <a:ext cx="8191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7B40FD-4AA6-4717-B5A4-D3CC89FD7DD9}"/>
              </a:ext>
            </a:extLst>
          </p:cNvPr>
          <p:cNvSpPr/>
          <p:nvPr/>
        </p:nvSpPr>
        <p:spPr>
          <a:xfrm>
            <a:off x="148362" y="1905120"/>
            <a:ext cx="43140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навязчивые страхи, тревога;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боязнь раздеться (например, может категорически отказаться от участия в занятиях физкультурой или снять нижнее белье во время медицинского осмотра);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резкая потеря веса на фоне нарушения аппетита или, наоборот, ожирение;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сопротивление тактильным контактам.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8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28600" y="4343400"/>
            <a:ext cx="7866888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000" dirty="0">
                <a:solidFill>
                  <a:schemeClr val="dk1"/>
                </a:solidFill>
                <a:latin typeface="Roboto Condensed"/>
              </a:rPr>
              <a:t>Мероприятия по выявлению и профилактике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199800" y="1533780"/>
            <a:ext cx="5733288" cy="309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dirty="0">
                <a:latin typeface="+mn-lt"/>
              </a:rPr>
              <a:t>Чек-лист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Лист наблюдения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Психологические часы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b="0" u="none" strike="noStrike" dirty="0">
                <a:solidFill>
                  <a:srgbClr val="000000"/>
                </a:solidFill>
                <a:effectLst/>
                <a:uFillTx/>
                <a:latin typeface="+mn-lt"/>
              </a:rPr>
              <a:t>Памятки для учителей и родителей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Родительское собрание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dirty="0"/>
              <a:t>Психолого-педагогическое взаимодействие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+mn-lt"/>
            </a:endParaRPr>
          </a:p>
        </p:txBody>
      </p:sp>
      <p:cxnSp>
        <p:nvCxnSpPr>
          <p:cNvPr id="78" name="Google Shape;258;p31"/>
          <p:cNvCxnSpPr/>
          <p:nvPr/>
        </p:nvCxnSpPr>
        <p:spPr>
          <a:xfrm>
            <a:off x="-80280" y="4214160"/>
            <a:ext cx="925308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D8BEAD-8126-4166-84D7-E5F90B5B0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31"/>
          <a:stretch/>
        </p:blipFill>
        <p:spPr>
          <a:xfrm>
            <a:off x="5685182" y="0"/>
            <a:ext cx="3458818" cy="42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1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28600" y="4343400"/>
            <a:ext cx="621936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0" u="none" strike="noStrik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Практические аспекты применения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3952620" y="228780"/>
            <a:ext cx="4990680" cy="309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47500" lnSpcReduction="20000"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ru-RU" dirty="0"/>
              <a:t>Психологические травмы оказывают сильное влияние на всю последующую жизнь человека, формирование его характера, будущую сексуальную жизнь, психическое и физическое здоровье, на адаптацию в обществе в целом</a:t>
            </a:r>
            <a:endParaRPr lang="en-US" sz="11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78" name="Google Shape;258;p31"/>
          <p:cNvCxnSpPr/>
          <p:nvPr/>
        </p:nvCxnSpPr>
        <p:spPr>
          <a:xfrm>
            <a:off x="-80280" y="4214160"/>
            <a:ext cx="925308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acher Onboarding for Schools by Slidesgo">
  <a:themeElements>
    <a:clrScheme name="Simple Light">
      <a:dk1>
        <a:srgbClr val="020603"/>
      </a:dk1>
      <a:lt1>
        <a:srgbClr val="F4F1EC"/>
      </a:lt1>
      <a:dk2>
        <a:srgbClr val="020603"/>
      </a:dk2>
      <a:lt2>
        <a:srgbClr val="B5C6BC"/>
      </a:lt2>
      <a:accent1>
        <a:srgbClr val="FC7D80"/>
      </a:accent1>
      <a:accent2>
        <a:srgbClr val="AAA9A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0603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939</Words>
  <Application>Microsoft Office PowerPoint</Application>
  <PresentationFormat>Экран (16:9)</PresentationFormat>
  <Paragraphs>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Nunito</vt:lpstr>
      <vt:lpstr>OpenSymbol</vt:lpstr>
      <vt:lpstr>Roboto Condensed</vt:lpstr>
      <vt:lpstr>Symbol</vt:lpstr>
      <vt:lpstr>Times New Roman</vt:lpstr>
      <vt:lpstr>Wingdings</vt:lpstr>
      <vt:lpstr>Teacher Onboarding for Schools by Slidesgo</vt:lpstr>
      <vt:lpstr>Slidesgo Final Pages</vt:lpstr>
      <vt:lpstr>«Мероприятия по профилактике преступлений против половой неприкосновенности несовершеннолетних» </vt:lpstr>
      <vt:lpstr>Введение</vt:lpstr>
      <vt:lpstr>Индикаторы, указывающие на вероятность совершенния в отношении несовершеннолетних действий против половой свободы и неприкосновенности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 выявлению и профилактике</vt:lpstr>
      <vt:lpstr>Практические аспекты применения</vt:lpstr>
      <vt:lpstr>Категории лиц, склонных к совершению преступлений против половой неприкосновенности несовершеннолетних: 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говорить о мерах предосторожности?</vt:lpstr>
      <vt:lpstr>Презентация PowerPoint</vt:lpstr>
      <vt:lpstr>Презентация PowerPoint</vt:lpstr>
      <vt:lpstr>Выводы</vt:lpstr>
      <vt:lpstr>Список используемой литературы:  1. Профилактика преступлений против половой неприкосновенности. Типовой лекторий для организации и проведения профилактической работы в образовательных организациях. / Составители: Е.В. Лопуга, В.Ф. Лопуга. – Барнаул: АИРО, 2023. – 38 с. 2. Уголовный кодекс РФ (УК РФ) 3. Маклаков А. Г. М15 Общая психология: Учебник для вузов. — СПб.: Питер, 2008 — 583 с: ил. — (Серия «Учебник для вузов»). </vt:lpstr>
      <vt:lpstr>Спасибо за внимание!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Половая неприкосновенность</dc:title>
  <dc:creator>Admin</dc:creator>
  <cp:lastModifiedBy>Николь Форд</cp:lastModifiedBy>
  <cp:revision>17</cp:revision>
  <dcterms:modified xsi:type="dcterms:W3CDTF">2026-02-23T13:47:00Z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2026-02-08T15:01:30Z</dcterms:created>
  <dc:creator>Unknown Creator</dc:creator>
  <dc:description/>
  <dc:language>en-US</dc:language>
  <cp:lastModifiedBy>Unknown Creator</cp:lastModifiedBy>
  <dcterms:modified xsi:type="dcterms:W3CDTF">2026-02-08T15:01:30Z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