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12192000" cy="6858000"/>
  <p:embeddedFontLst>
    <p:embeddedFont>
      <p:font typeface="GGIWTE+Calibri"/>
      <p:regular r:id="rId20"/>
    </p:embeddedFont>
    <p:embeddedFont>
      <p:font typeface="KCNLQF+Wingdings-Regular"/>
      <p:regular r:id="rId21"/>
    </p:embeddedFont>
    <p:embeddedFont>
      <p:font typeface="NFHHAI+SymbolMT"/>
      <p:regular r:id="rId22"/>
    </p:embeddedFont>
    <p:embeddedFont>
      <p:font typeface="SNTVDR+TimesNewRomanPS-BoldMT"/>
      <p:regular r:id="rId23"/>
    </p:embeddedFont>
    <p:embeddedFont>
      <p:font typeface="TOSCDO+Arial-BoldMT"/>
      <p:regular r:id="rId2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font" Target="fonts/font1.fntdata" /><Relationship Id="rId21" Type="http://schemas.openxmlformats.org/officeDocument/2006/relationships/font" Target="fonts/font2.fntdata" /><Relationship Id="rId22" Type="http://schemas.openxmlformats.org/officeDocument/2006/relationships/font" Target="fonts/font3.fntdata" /><Relationship Id="rId23" Type="http://schemas.openxmlformats.org/officeDocument/2006/relationships/font" Target="fonts/font4.fntdata" /><Relationship Id="rId24" Type="http://schemas.openxmlformats.org/officeDocument/2006/relationships/font" Target="fonts/font5.fntdata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02006" y="870960"/>
            <a:ext cx="8222885" cy="32246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0535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003399"/>
                </a:solidFill>
                <a:latin typeface="GGIWTE+Calibri"/>
                <a:cs typeface="GGIWTE+Calibri"/>
              </a:rPr>
              <a:t>Многофункциональноеꢀ</a:t>
            </a:r>
          </a:p>
          <a:p>
            <a:pPr marL="0" marR="0">
              <a:lnSpc>
                <a:spcPts val="5626"/>
              </a:lnSpc>
              <a:spcBef>
                <a:spcPts val="255"/>
              </a:spcBef>
              <a:spcAft>
                <a:spcPts val="0"/>
              </a:spcAft>
            </a:pPr>
            <a:r>
              <a:rPr dirty="0" sz="5400">
                <a:solidFill>
                  <a:srgbClr val="003399"/>
                </a:solidFill>
                <a:latin typeface="GGIWTE+Calibri"/>
                <a:cs typeface="GGIWTE+Calibri"/>
              </a:rPr>
              <a:t>дидактическоеꢀпособиеꢀ</a:t>
            </a:r>
          </a:p>
          <a:p>
            <a:pPr marL="989886" marR="0">
              <a:lnSpc>
                <a:spcPts val="5626"/>
              </a:lnSpc>
              <a:spcBef>
                <a:spcPts val="205"/>
              </a:spcBef>
              <a:spcAft>
                <a:spcPts val="0"/>
              </a:spcAft>
            </a:pPr>
            <a:r>
              <a:rPr dirty="0" sz="5400">
                <a:solidFill>
                  <a:srgbClr val="003399"/>
                </a:solidFill>
                <a:latin typeface="GGIWTE+Calibri"/>
                <a:cs typeface="GGIWTE+Calibri"/>
              </a:rPr>
              <a:t>«ЛОГОДОМИКИ»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05933" y="3370483"/>
            <a:ext cx="3611761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Учитель-логопед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19710" y="3936624"/>
            <a:ext cx="7547914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c00000"/>
                </a:solidFill>
                <a:latin typeface="Calibri"/>
                <a:cs typeface="Calibri"/>
              </a:rPr>
              <a:t>ШАДРИНА</a:t>
            </a:r>
            <a:r>
              <a:rPr dirty="0" sz="36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c00000"/>
                </a:solidFill>
                <a:latin typeface="Calibri"/>
                <a:cs typeface="Calibri"/>
              </a:rPr>
              <a:t>Ольга</a:t>
            </a:r>
            <a:r>
              <a:rPr dirty="0" sz="36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c00000"/>
                </a:solidFill>
                <a:latin typeface="Calibri"/>
                <a:cs typeface="Calibri"/>
              </a:rPr>
              <a:t>Александровна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72966" y="4821331"/>
            <a:ext cx="5815161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3399"/>
                </a:solidFill>
                <a:latin typeface="Calibri"/>
                <a:cs typeface="Calibri"/>
              </a:rPr>
              <a:t>МДБОУ</a:t>
            </a:r>
            <a:r>
              <a:rPr dirty="0" sz="3200" b="1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3399"/>
                </a:solidFill>
                <a:latin typeface="Calibri"/>
                <a:cs typeface="Calibri"/>
              </a:rPr>
              <a:t>«Детский</a:t>
            </a:r>
            <a:r>
              <a:rPr dirty="0" sz="3200" b="1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3399"/>
                </a:solidFill>
                <a:latin typeface="Calibri"/>
                <a:cs typeface="Calibri"/>
              </a:rPr>
              <a:t>сад</a:t>
            </a:r>
            <a:r>
              <a:rPr dirty="0" sz="3200" b="1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3399"/>
                </a:solidFill>
                <a:latin typeface="Calibri"/>
                <a:cs typeface="Calibri"/>
              </a:rPr>
              <a:t>№</a:t>
            </a:r>
            <a:r>
              <a:rPr dirty="0" sz="3200" b="1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3399"/>
                </a:solidFill>
                <a:latin typeface="Calibri"/>
                <a:cs typeface="Calibri"/>
              </a:rPr>
              <a:t>10»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70362" y="5387014"/>
            <a:ext cx="4420400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3399"/>
                </a:solidFill>
                <a:latin typeface="Calibri"/>
                <a:cs typeface="Calibri"/>
              </a:rPr>
              <a:t>Красноармейский</a:t>
            </a:r>
            <a:r>
              <a:rPr dirty="0" sz="2800" b="1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3399"/>
                </a:solidFill>
                <a:latin typeface="Calibri"/>
                <a:cs typeface="Calibri"/>
              </a:rPr>
              <a:t>район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24381" y="175567"/>
            <a:ext cx="4601356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003399"/>
                </a:solidFill>
                <a:latin typeface="GGIWTE+Calibri"/>
                <a:cs typeface="GGIWTE+Calibri"/>
              </a:rPr>
              <a:t>Ходꢀзанятий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24381" y="175567"/>
            <a:ext cx="4601356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003399"/>
                </a:solidFill>
                <a:latin typeface="GGIWTE+Calibri"/>
                <a:cs typeface="GGIWTE+Calibri"/>
              </a:rPr>
              <a:t>Ходꢀзанятий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24381" y="175567"/>
            <a:ext cx="4601356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003399"/>
                </a:solidFill>
                <a:latin typeface="GGIWTE+Calibri"/>
                <a:cs typeface="GGIWTE+Calibri"/>
              </a:rPr>
              <a:t>Ходꢀзанятий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20028" y="259686"/>
            <a:ext cx="10836776" cy="19148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c00000"/>
                </a:solidFill>
                <a:latin typeface="TOSCDO+Arial-BoldMT"/>
                <a:cs typeface="TOSCDO+Arial-BoldMT"/>
              </a:rPr>
              <a:t>Эффективность</a:t>
            </a:r>
          </a:p>
          <a:p>
            <a:pPr marL="3837634" marR="0">
              <a:lnSpc>
                <a:spcPts val="3892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03399"/>
                </a:solidFill>
                <a:latin typeface="TOSCDO+Arial-BoldMT"/>
                <a:cs typeface="TOSCDO+Arial-BoldMT"/>
              </a:rPr>
              <a:t>и</a:t>
            </a:r>
            <a:r>
              <a:rPr dirty="0" sz="4400" b="1">
                <a:solidFill>
                  <a:srgbClr val="003399"/>
                </a:solidFill>
                <a:latin typeface="TOSCDO+Arial-BoldMT"/>
                <a:cs typeface="TOSCDO+Arial-BoldMT"/>
              </a:rPr>
              <a:t> </a:t>
            </a:r>
            <a:r>
              <a:rPr dirty="0" sz="4400" b="1">
                <a:solidFill>
                  <a:srgbClr val="c00000"/>
                </a:solidFill>
                <a:latin typeface="TOSCDO+Arial-BoldMT"/>
                <a:cs typeface="TOSCDO+Arial-BoldMT"/>
              </a:rPr>
              <a:t>результативность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41142" y="858794"/>
            <a:ext cx="4273227" cy="3079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c00000"/>
                </a:solidFill>
                <a:latin typeface="GGIWTE+Calibri"/>
                <a:cs typeface="GGIWTE+Calibri"/>
              </a:rPr>
              <a:t>СПАСИБО</a:t>
            </a:r>
          </a:p>
          <a:p>
            <a:pPr marL="1069913" marR="0">
              <a:lnSpc>
                <a:spcPts val="6251"/>
              </a:lnSpc>
              <a:spcBef>
                <a:spcPts val="2748"/>
              </a:spcBef>
              <a:spcAft>
                <a:spcPts val="0"/>
              </a:spcAft>
            </a:pPr>
            <a:r>
              <a:rPr dirty="0" sz="6000">
                <a:solidFill>
                  <a:srgbClr val="003399"/>
                </a:solidFill>
                <a:latin typeface="GGIWTE+Calibri"/>
                <a:cs typeface="GGIWTE+Calibri"/>
              </a:rPr>
              <a:t>ꢀЗА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83037" y="3144794"/>
            <a:ext cx="5369719" cy="1936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003399"/>
                </a:solidFill>
                <a:latin typeface="GGIWTE+Calibri"/>
                <a:cs typeface="GGIWTE+Calibri"/>
              </a:rPr>
              <a:t>ꢀВНИМАНИЕ!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886374" y="1948491"/>
            <a:ext cx="3454300" cy="17515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78"/>
              </a:lnSpc>
              <a:spcBef>
                <a:spcPts val="0"/>
              </a:spcBef>
              <a:spcAft>
                <a:spcPts val="0"/>
              </a:spcAft>
            </a:pPr>
            <a:r>
              <a:rPr dirty="0" sz="5450">
                <a:solidFill>
                  <a:srgbClr val="8e0000"/>
                </a:solidFill>
                <a:latin typeface="KCNLQF+Wingdings-Regular"/>
                <a:cs typeface="KCNLQF+Wingdings-Regular"/>
              </a:rPr>
              <a:t>ü</a:t>
            </a:r>
            <a:r>
              <a:rPr dirty="0" sz="5450" spc="-244">
                <a:solidFill>
                  <a:srgbClr val="8e0000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8e0000"/>
                </a:solidFill>
                <a:latin typeface="GGIWTE+Calibri"/>
                <a:cs typeface="GGIWTE+Calibri"/>
              </a:rPr>
              <a:t>ЦЕЛЬ: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76488" y="2968694"/>
            <a:ext cx="8552654" cy="17844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3399"/>
                </a:solidFill>
                <a:latin typeface="GGIWTE+Calibri"/>
                <a:cs typeface="GGIWTE+Calibri"/>
              </a:rPr>
              <a:t>—ꢀформированиеꢀиꢀразвитиеꢀречевых</a:t>
            </a:r>
          </a:p>
          <a:p>
            <a:pPr marL="1487809" marR="0">
              <a:lnSpc>
                <a:spcPts val="3751"/>
              </a:lnSpc>
              <a:spcBef>
                <a:spcPts val="1148"/>
              </a:spcBef>
              <a:spcAft>
                <a:spcPts val="0"/>
              </a:spcAft>
            </a:pPr>
            <a:r>
              <a:rPr dirty="0" sz="3600">
                <a:solidFill>
                  <a:srgbClr val="003399"/>
                </a:solidFill>
                <a:latin typeface="GGIWTE+Calibri"/>
                <a:cs typeface="GGIWTE+Calibri"/>
              </a:rPr>
              <a:t>ꢀнавыковꢀуꢀдетейꢀсꢀОВЗ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115306" y="512711"/>
            <a:ext cx="2724795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c00000"/>
                </a:solidFill>
                <a:latin typeface="Calibri"/>
                <a:cs typeface="Calibri"/>
              </a:rPr>
              <a:t>ЗАДАЧИ: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5881" y="1655288"/>
            <a:ext cx="248915" cy="3228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c00000"/>
                </a:solidFill>
                <a:latin typeface="NFHHAI+SymbolMT"/>
                <a:cs typeface="NFHHAI+SymbolMT"/>
              </a:rPr>
              <a:t>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08781" y="1506311"/>
            <a:ext cx="10887698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Звуковая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культура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речи</a:t>
            </a:r>
            <a:r>
              <a:rPr dirty="0" sz="2400">
                <a:solidFill>
                  <a:srgbClr val="c00000"/>
                </a:solidFill>
                <a:latin typeface="GGIWTE+Calibri"/>
                <a:cs typeface="GGIWTE+Calibri"/>
              </a:rPr>
              <a:t>ꢀ</a:t>
            </a:r>
            <a:r>
              <a:rPr dirty="0" sz="2400">
                <a:solidFill>
                  <a:srgbClr val="003399"/>
                </a:solidFill>
                <a:latin typeface="GGIWTE+Calibri"/>
                <a:cs typeface="GGIWTE+Calibri"/>
              </a:rPr>
              <a:t>—ꢀзакреплятьꢀправильноеꢀꢀпроизношениюꢀвсехꢀ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08781" y="1715861"/>
            <a:ext cx="10850716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3399"/>
                </a:solidFill>
                <a:latin typeface="GGIWTE+Calibri"/>
                <a:cs typeface="GGIWTE+Calibri"/>
              </a:rPr>
              <a:t>звуков,ꢀуметьꢀразличатьꢀнаꢀслухꢀчастоꢀсмешиваемыеꢀзвуки,ꢀпродолжатьꢀ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08781" y="1925411"/>
            <a:ext cx="10935950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3399"/>
                </a:solidFill>
                <a:latin typeface="GGIWTE+Calibri"/>
                <a:cs typeface="GGIWTE+Calibri"/>
              </a:rPr>
              <a:t>развиватьꢀфонематическийꢀслух,ꢀпродолжатьꢀразвиватьꢀинтонационнуюꢀ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08781" y="2134962"/>
            <a:ext cx="2174974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3399"/>
                </a:solidFill>
                <a:latin typeface="GGIWTE+Calibri"/>
                <a:cs typeface="GGIWTE+Calibri"/>
              </a:rPr>
              <a:t>сторонуꢀречи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65881" y="2855439"/>
            <a:ext cx="248915" cy="26659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c00000"/>
                </a:solidFill>
                <a:latin typeface="NFHHAI+SymbolMT"/>
                <a:cs typeface="NFHHAI+SymbolMT"/>
              </a:rPr>
              <a:t></a:t>
            </a:r>
          </a:p>
          <a:p>
            <a:pPr marL="0" marR="0">
              <a:lnSpc>
                <a:spcPts val="1041"/>
              </a:lnSpc>
              <a:spcBef>
                <a:spcPts val="5158"/>
              </a:spcBef>
              <a:spcAft>
                <a:spcPts val="0"/>
              </a:spcAft>
            </a:pPr>
            <a:r>
              <a:rPr dirty="0" sz="1000">
                <a:solidFill>
                  <a:srgbClr val="c00000"/>
                </a:solidFill>
                <a:latin typeface="NFHHAI+SymbolMT"/>
                <a:cs typeface="NFHHAI+SymbolMT"/>
              </a:rPr>
              <a:t></a:t>
            </a:r>
          </a:p>
          <a:p>
            <a:pPr marL="0" marR="0">
              <a:lnSpc>
                <a:spcPts val="1041"/>
              </a:lnSpc>
              <a:spcBef>
                <a:spcPts val="5108"/>
              </a:spcBef>
              <a:spcAft>
                <a:spcPts val="0"/>
              </a:spcAft>
            </a:pPr>
            <a:r>
              <a:rPr dirty="0" sz="1000">
                <a:solidFill>
                  <a:srgbClr val="c00000"/>
                </a:solidFill>
                <a:latin typeface="NFHHAI+SymbolMT"/>
                <a:cs typeface="NFHHAI+SymbolMT"/>
              </a:rPr>
              <a:t></a:t>
            </a:r>
          </a:p>
          <a:p>
            <a:pPr marL="0" marR="0">
              <a:lnSpc>
                <a:spcPts val="1041"/>
              </a:lnSpc>
              <a:spcBef>
                <a:spcPts val="5158"/>
              </a:spcBef>
              <a:spcAft>
                <a:spcPts val="0"/>
              </a:spcAft>
            </a:pPr>
            <a:r>
              <a:rPr dirty="0" sz="1000">
                <a:solidFill>
                  <a:srgbClr val="c00000"/>
                </a:solidFill>
                <a:latin typeface="NFHHAI+SymbolMT"/>
                <a:cs typeface="NFHHAI+SymbolMT"/>
              </a:rPr>
              <a:t>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08781" y="2706462"/>
            <a:ext cx="10589908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Формирование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словаря</a:t>
            </a:r>
            <a:r>
              <a:rPr dirty="0" sz="2400" spc="27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3399"/>
                </a:solidFill>
                <a:latin typeface="GGIWTE+Calibri"/>
                <a:cs typeface="GGIWTE+Calibri"/>
              </a:rPr>
              <a:t>—</a:t>
            </a:r>
            <a:r>
              <a:rPr dirty="0" sz="2400" spc="-6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3399"/>
                </a:solidFill>
                <a:latin typeface="GGIWTE+Calibri"/>
                <a:cs typeface="GGIWTE+Calibri"/>
              </a:rPr>
              <a:t>обогащатьꢀсловарныйꢀзапас,ꢀзакреплятьꢀꢀиꢀ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208781" y="2916012"/>
            <a:ext cx="11464982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3399"/>
                </a:solidFill>
                <a:latin typeface="GGIWTE+Calibri"/>
                <a:cs typeface="GGIWTE+Calibri"/>
              </a:rPr>
              <a:t>совершенствоватьꢀумениеꢀиспользоватьꢀразныеꢀчастиꢀречиꢀточноꢀпоꢀсмыслу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08781" y="3487512"/>
            <a:ext cx="10813104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Грамматический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строй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речи</a:t>
            </a:r>
            <a:r>
              <a:rPr dirty="0" sz="2400" spc="-103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3399"/>
                </a:solidFill>
                <a:latin typeface="GGIWTE+Calibri"/>
                <a:cs typeface="GGIWTE+Calibri"/>
              </a:rPr>
              <a:t>—</a:t>
            </a:r>
            <a:r>
              <a:rPr dirty="0" sz="2400" spc="-6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3399"/>
                </a:solidFill>
                <a:latin typeface="GGIWTE+Calibri"/>
                <a:cs typeface="GGIWTE+Calibri"/>
              </a:rPr>
              <a:t>совершенствоватьꢀиꢀзакреплятьꢀумениеꢀ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208781" y="3697062"/>
            <a:ext cx="7426471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3399"/>
                </a:solidFill>
                <a:latin typeface="GGIWTE+Calibri"/>
                <a:cs typeface="GGIWTE+Calibri"/>
              </a:rPr>
              <a:t>детейꢀсогласовыватьꢀвсеꢀчастиꢀречиꢀмеждуꢀсобой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208781" y="4268562"/>
            <a:ext cx="10552237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Связная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речь</a:t>
            </a:r>
            <a:r>
              <a:rPr dirty="0" sz="2400">
                <a:solidFill>
                  <a:srgbClr val="c00000"/>
                </a:solidFill>
                <a:latin typeface="GGIWTE+Calibri"/>
                <a:cs typeface="GGIWTE+Calibri"/>
              </a:rPr>
              <a:t>ꢀ</a:t>
            </a:r>
            <a:r>
              <a:rPr dirty="0" sz="2400">
                <a:solidFill>
                  <a:srgbClr val="003399"/>
                </a:solidFill>
                <a:latin typeface="GGIWTE+Calibri"/>
                <a:cs typeface="GGIWTE+Calibri"/>
              </a:rPr>
              <a:t>—ꢀсовершенствоватьꢀдиалогическуюꢀиꢀмонологическуюꢀ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208781" y="4478112"/>
            <a:ext cx="11181211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3399"/>
                </a:solidFill>
                <a:latin typeface="GGIWTE+Calibri"/>
                <a:cs typeface="GGIWTE+Calibri"/>
              </a:rPr>
              <a:t>формыꢀречи,ꢀзакреплятьꢀумениеꢀсоставлятьꢀнебольшиеꢀрассказыꢀꢀиꢀсказки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208781" y="5049612"/>
            <a:ext cx="10885570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Подготовка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детей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к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обучению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грамоте</a:t>
            </a:r>
            <a:r>
              <a:rPr dirty="0" sz="2400" spc="52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3399"/>
                </a:solidFill>
                <a:latin typeface="GGIWTE+Calibri"/>
                <a:cs typeface="GGIWTE+Calibri"/>
              </a:rPr>
              <a:t>—ꢀформироватьꢀуꢀдетейꢀумениеꢀ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208781" y="5259162"/>
            <a:ext cx="10570026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3399"/>
                </a:solidFill>
                <a:latin typeface="GGIWTE+Calibri"/>
                <a:cs typeface="GGIWTE+Calibri"/>
              </a:rPr>
              <a:t>производитьꢀанализꢀсловꢀразличнойꢀзвуковойꢀструктуры,ꢀпродолжатьꢀ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208781" y="5468712"/>
            <a:ext cx="9317362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3399"/>
                </a:solidFill>
                <a:latin typeface="GGIWTE+Calibri"/>
                <a:cs typeface="GGIWTE+Calibri"/>
              </a:rPr>
              <a:t>знакомитьꢀдетейꢀсꢀбуквами,ꢀзнатьꢀназванияꢀбукв,ꢀчитатьꢀслоги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62305" y="745730"/>
            <a:ext cx="7770167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c00000"/>
                </a:solidFill>
                <a:latin typeface="GGIWTE+Calibri"/>
                <a:cs typeface="GGIWTE+Calibri"/>
              </a:rPr>
              <a:t>«Триꢀдняꢀбезꢀигрушек»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60881" y="5460691"/>
            <a:ext cx="6582297" cy="11356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c00000"/>
                </a:solidFill>
                <a:latin typeface="SNTVDR+TimesNewRomanPS-BoldMT"/>
                <a:cs typeface="SNTVDR+TimesNewRomanPS-BoldMT"/>
              </a:rPr>
              <a:t>ЕМЕЛЬЯНОВА</a:t>
            </a:r>
            <a:r>
              <a:rPr dirty="0" sz="2800" b="1">
                <a:solidFill>
                  <a:srgbClr val="c00000"/>
                </a:solidFill>
                <a:latin typeface="SNTVDR+TimesNewRomanPS-BoldMT"/>
                <a:cs typeface="SNTVDR+TimesNewRomanPS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SNTVDR+TimesNewRomanPS-BoldMT"/>
                <a:cs typeface="SNTVDR+TimesNewRomanPS-BoldMT"/>
              </a:rPr>
              <a:t>Ирина</a:t>
            </a:r>
            <a:r>
              <a:rPr dirty="0" sz="2800" b="1">
                <a:solidFill>
                  <a:srgbClr val="c00000"/>
                </a:solidFill>
                <a:latin typeface="SNTVDR+TimesNewRomanPS-BoldMT"/>
                <a:cs typeface="SNTVDR+TimesNewRomanPS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SNTVDR+TimesNewRomanPS-BoldMT"/>
                <a:cs typeface="SNTVDR+TimesNewRomanPS-BoldMT"/>
              </a:rPr>
              <a:t>Евгеньевна</a:t>
            </a:r>
          </a:p>
          <a:p>
            <a:pPr marL="0" marR="0">
              <a:lnSpc>
                <a:spcPts val="2083"/>
              </a:lnSpc>
              <a:spcBef>
                <a:spcPts val="340"/>
              </a:spcBef>
              <a:spcAft>
                <a:spcPts val="0"/>
              </a:spcAft>
            </a:pPr>
            <a:r>
              <a:rPr dirty="0" sz="2000" b="1">
                <a:solidFill>
                  <a:srgbClr val="003399"/>
                </a:solidFill>
                <a:latin typeface="SNTVDR+TimesNewRomanPS-BoldMT"/>
                <a:cs typeface="SNTVDR+TimesNewRomanPS-BoldMT"/>
              </a:rPr>
              <a:t>Кандидат</a:t>
            </a:r>
            <a:r>
              <a:rPr dirty="0" sz="2000" b="1">
                <a:solidFill>
                  <a:srgbClr val="003399"/>
                </a:solidFill>
                <a:latin typeface="SNTVDR+TimesNewRomanPS-BoldMT"/>
                <a:cs typeface="SNTVDR+TimesNewRomanPS-BoldMT"/>
              </a:rPr>
              <a:t> </a:t>
            </a:r>
            <a:r>
              <a:rPr dirty="0" sz="2000" b="1">
                <a:solidFill>
                  <a:srgbClr val="003399"/>
                </a:solidFill>
                <a:latin typeface="SNTVDR+TimesNewRomanPS-BoldMT"/>
                <a:cs typeface="SNTVDR+TimesNewRomanPS-BoldMT"/>
              </a:rPr>
              <a:t>педагогических</a:t>
            </a:r>
            <a:r>
              <a:rPr dirty="0" sz="2000" b="1">
                <a:solidFill>
                  <a:srgbClr val="003399"/>
                </a:solidFill>
                <a:latin typeface="SNTVDR+TimesNewRomanPS-BoldMT"/>
                <a:cs typeface="SNTVDR+TimesNewRomanPS-BoldMT"/>
              </a:rPr>
              <a:t> </a:t>
            </a:r>
            <a:r>
              <a:rPr dirty="0" sz="2000" b="1">
                <a:solidFill>
                  <a:srgbClr val="003399"/>
                </a:solidFill>
                <a:latin typeface="SNTVDR+TimesNewRomanPS-BoldMT"/>
                <a:cs typeface="SNTVDR+TimesNewRomanPS-BoldMT"/>
              </a:rPr>
              <a:t>наук,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60881" y="6179235"/>
            <a:ext cx="7654153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3399"/>
                </a:solidFill>
                <a:latin typeface="SNTVDR+TimesNewRomanPS-BoldMT"/>
                <a:cs typeface="SNTVDR+TimesNewRomanPS-BoldMT"/>
              </a:rPr>
              <a:t>профессор</a:t>
            </a:r>
            <a:r>
              <a:rPr dirty="0" sz="2000" b="1">
                <a:solidFill>
                  <a:srgbClr val="003399"/>
                </a:solidFill>
                <a:latin typeface="SNTVDR+TimesNewRomanPS-BoldMT"/>
                <a:cs typeface="SNTVDR+TimesNewRomanPS-BoldMT"/>
              </a:rPr>
              <a:t> </a:t>
            </a:r>
            <a:r>
              <a:rPr dirty="0" sz="2000" b="1">
                <a:solidFill>
                  <a:srgbClr val="003399"/>
                </a:solidFill>
                <a:latin typeface="SNTVDR+TimesNewRomanPS-BoldMT"/>
                <a:cs typeface="SNTVDR+TimesNewRomanPS-BoldMT"/>
              </a:rPr>
              <a:t>кафедры</a:t>
            </a:r>
            <a:r>
              <a:rPr dirty="0" sz="2000" b="1">
                <a:solidFill>
                  <a:srgbClr val="003399"/>
                </a:solidFill>
                <a:latin typeface="SNTVDR+TimesNewRomanPS-BoldMT"/>
                <a:cs typeface="SNTVDR+TimesNewRomanPS-BoldMT"/>
              </a:rPr>
              <a:t> </a:t>
            </a:r>
            <a:r>
              <a:rPr dirty="0" sz="2000" b="1">
                <a:solidFill>
                  <a:srgbClr val="003399"/>
                </a:solidFill>
                <a:latin typeface="SNTVDR+TimesNewRomanPS-BoldMT"/>
                <a:cs typeface="SNTVDR+TimesNewRomanPS-BoldMT"/>
              </a:rPr>
              <a:t>педагогики</a:t>
            </a:r>
            <a:r>
              <a:rPr dirty="0" sz="2000" b="1">
                <a:solidFill>
                  <a:srgbClr val="003399"/>
                </a:solidFill>
                <a:latin typeface="SNTVDR+TimesNewRomanPS-BoldMT"/>
                <a:cs typeface="SNTVDR+TimesNewRomanPS-BoldMT"/>
              </a:rPr>
              <a:t> </a:t>
            </a:r>
            <a:r>
              <a:rPr dirty="0" sz="2000" b="1">
                <a:solidFill>
                  <a:srgbClr val="003399"/>
                </a:solidFill>
                <a:latin typeface="SNTVDR+TimesNewRomanPS-BoldMT"/>
                <a:cs typeface="SNTVDR+TimesNewRomanPS-BoldMT"/>
              </a:rPr>
              <a:t>и</a:t>
            </a:r>
            <a:r>
              <a:rPr dirty="0" sz="2000" b="1">
                <a:solidFill>
                  <a:srgbClr val="003399"/>
                </a:solidFill>
                <a:latin typeface="SNTVDR+TimesNewRomanPS-BoldMT"/>
                <a:cs typeface="SNTVDR+TimesNewRomanPS-BoldMT"/>
              </a:rPr>
              <a:t> </a:t>
            </a:r>
            <a:r>
              <a:rPr dirty="0" sz="2000" b="1">
                <a:solidFill>
                  <a:srgbClr val="003399"/>
                </a:solidFill>
                <a:latin typeface="SNTVDR+TimesNewRomanPS-BoldMT"/>
                <a:cs typeface="SNTVDR+TimesNewRomanPS-BoldMT"/>
              </a:rPr>
              <a:t>психологии</a:t>
            </a:r>
            <a:r>
              <a:rPr dirty="0" sz="2000" b="1">
                <a:solidFill>
                  <a:srgbClr val="003399"/>
                </a:solidFill>
                <a:latin typeface="SNTVDR+TimesNewRomanPS-BoldMT"/>
                <a:cs typeface="SNTVDR+TimesNewRomanPS-BoldMT"/>
              </a:rPr>
              <a:t> </a:t>
            </a:r>
            <a:r>
              <a:rPr dirty="0" sz="2000" b="1">
                <a:solidFill>
                  <a:srgbClr val="003399"/>
                </a:solidFill>
                <a:latin typeface="SNTVDR+TimesNewRomanPS-BoldMT"/>
                <a:cs typeface="SNTVDR+TimesNewRomanPS-BoldMT"/>
              </a:rPr>
              <a:t>ЮУрГГПУ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47776" y="654336"/>
            <a:ext cx="8401184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003399"/>
                </a:solidFill>
                <a:latin typeface="GGIWTE+Calibri"/>
                <a:cs typeface="GGIWTE+Calibri"/>
              </a:rPr>
              <a:t>Возможностьꢀтиражировать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2026-02-13T01:27:17-07:00</dcterms:modified>
</cp:coreProperties>
</file>