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9" r:id="rId5"/>
    <p:sldId id="258" r:id="rId6"/>
    <p:sldId id="263" r:id="rId7"/>
    <p:sldId id="269" r:id="rId8"/>
    <p:sldId id="266" r:id="rId9"/>
    <p:sldId id="272" r:id="rId10"/>
    <p:sldId id="268" r:id="rId11"/>
    <p:sldId id="267" r:id="rId12"/>
    <p:sldId id="274" r:id="rId13"/>
    <p:sldId id="273" r:id="rId14"/>
    <p:sldId id="265" r:id="rId15"/>
  </p:sldIdLst>
  <p:sldSz cx="9144000" cy="5143500"/>
  <p:notesSz cx="5143500" cy="9144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Relationship Id="rId4" Type="http://schemas.openxmlformats.org/officeDocument/2006/relationships/image" Target="../media/image4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jpeg" /><Relationship Id="rId3" Type="http://schemas.openxmlformats.org/officeDocument/2006/relationships/image" Target="../media/image49.jpeg" /><Relationship Id="rId4" Type="http://schemas.openxmlformats.org/officeDocument/2006/relationships/image" Target="../media/image50.jpeg" /><Relationship Id="rId5" Type="http://schemas.openxmlformats.org/officeDocument/2006/relationships/image" Target="../media/image51.jpeg" /><Relationship Id="rId6" Type="http://schemas.openxmlformats.org/officeDocument/2006/relationships/image" Target="../media/image5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jpeg" /><Relationship Id="rId3" Type="http://schemas.openxmlformats.org/officeDocument/2006/relationships/image" Target="../media/image54.jpeg" /><Relationship Id="rId4" Type="http://schemas.openxmlformats.org/officeDocument/2006/relationships/image" Target="../media/image55.jpeg" /><Relationship Id="rId5" Type="http://schemas.openxmlformats.org/officeDocument/2006/relationships/image" Target="../media/image56.jpeg" /><Relationship Id="rId6" Type="http://schemas.openxmlformats.org/officeDocument/2006/relationships/image" Target="../media/image5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image" Target="../media/image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6.jpeg" /><Relationship Id="rId4" Type="http://schemas.openxmlformats.org/officeDocument/2006/relationships/image" Target="../media/image7.png" /><Relationship Id="rId5" Type="http://schemas.openxmlformats.org/officeDocument/2006/relationships/image" Target="../media/image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6.png" /><Relationship Id="rId11" Type="http://schemas.openxmlformats.org/officeDocument/2006/relationships/image" Target="../media/image17.png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9.jpeg" /><Relationship Id="rId4" Type="http://schemas.openxmlformats.org/officeDocument/2006/relationships/image" Target="../media/image10.png" /><Relationship Id="rId5" Type="http://schemas.openxmlformats.org/officeDocument/2006/relationships/image" Target="../media/image11.png" /><Relationship Id="rId6" Type="http://schemas.openxmlformats.org/officeDocument/2006/relationships/image" Target="../media/image12.jpeg" /><Relationship Id="rId7" Type="http://schemas.openxmlformats.org/officeDocument/2006/relationships/image" Target="../media/image13.png" /><Relationship Id="rId8" Type="http://schemas.openxmlformats.org/officeDocument/2006/relationships/image" Target="../media/image14.png" /><Relationship Id="rId9" Type="http://schemas.openxmlformats.org/officeDocument/2006/relationships/image" Target="../media/image1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5.png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image" Target="../media/image20.png" /><Relationship Id="rId6" Type="http://schemas.openxmlformats.org/officeDocument/2006/relationships/image" Target="../media/image21.png" /><Relationship Id="rId7" Type="http://schemas.openxmlformats.org/officeDocument/2006/relationships/image" Target="../media/image22.png" /><Relationship Id="rId8" Type="http://schemas.openxmlformats.org/officeDocument/2006/relationships/image" Target="../media/image23.png" /><Relationship Id="rId9" Type="http://schemas.openxmlformats.org/officeDocument/2006/relationships/image" Target="../media/image2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Relationship Id="rId6" Type="http://schemas.openxmlformats.org/officeDocument/2006/relationships/image" Target="../media/image34.jpeg" /><Relationship Id="rId7" Type="http://schemas.openxmlformats.org/officeDocument/2006/relationships/image" Target="../media/image3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Relationship Id="rId5" Type="http://schemas.openxmlformats.org/officeDocument/2006/relationships/image" Target="../media/image3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Relationship Id="rId6" Type="http://schemas.openxmlformats.org/officeDocument/2006/relationships/image" Target="../media/image4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60" y="480695"/>
            <a:ext cx="7691120" cy="196469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altLang="en-US" sz="2510" b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Практическое применение нейросетей в создании образовательных ресурсов.</a:t>
            </a:r>
            <a:r>
              <a:rPr lang="en-US" sz="2510" b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
</a:t>
            </a:r>
            <a:endParaRPr lang="en-US" sz="2510"/>
          </a:p>
        </p:txBody>
      </p:sp>
      <p:sp>
        <p:nvSpPr>
          <p:cNvPr id="5" name="Text 1"/>
          <p:cNvSpPr txBox="1"/>
          <p:nvPr/>
        </p:nvSpPr>
        <p:spPr>
          <a:xfrm>
            <a:off x="4572000" y="2157730"/>
            <a:ext cx="4551680" cy="226568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endParaRPr lang="en-US" sz="1400" b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1400" b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1400" b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Искусственный интеллект трансформирует подходы к коррекции речи и обучению детей.
</a:t>
            </a:r>
            <a:r>
              <a:rPr lang="en-US" sz="1200" b="1" i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altLang="en-US" sz="1200" b="1" i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Подготовил: учитель - логопед МБДОУ №15 </a:t>
            </a:r>
            <a:endParaRPr lang="ru-RU" altLang="en-US" sz="1200" b="1" i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altLang="en-US" sz="1200" b="1" i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«Вишенка» пос. Каменного</a:t>
            </a:r>
            <a:endParaRPr lang="ru-RU" altLang="en-US" sz="1200" b="1" i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altLang="en-US" sz="1200" b="1" i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Кундрюкова Е.А</a:t>
            </a:r>
            <a:endParaRPr lang="ru-RU" altLang="en-US" sz="1200" b="1" i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rcRect l="57368" t="29792" r="18404" b="38938"/>
          <a:stretch>
            <a:fillRect/>
          </a:stretch>
        </p:blipFill>
        <p:spPr>
          <a:xfrm>
            <a:off x="497205" y="2159000"/>
            <a:ext cx="3120390" cy="2264410"/>
          </a:xfrm>
          <a:prstGeom prst="round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/>
          <a:srcRect l="25208" t="23135" r="15729" b="14612"/>
          <a:stretch>
            <a:fillRect/>
          </a:stretch>
        </p:blipFill>
        <p:spPr>
          <a:xfrm>
            <a:off x="1613535" y="1151255"/>
            <a:ext cx="2868295" cy="1699895"/>
          </a:xfrm>
          <a:prstGeom prst="round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rcRect l="23021" t="22394" r="14375" b="14427"/>
          <a:stretch>
            <a:fillRect/>
          </a:stretch>
        </p:blipFill>
        <p:spPr>
          <a:xfrm>
            <a:off x="5383530" y="330200"/>
            <a:ext cx="3056255" cy="1734820"/>
          </a:xfrm>
          <a:prstGeom prst="round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56665" y="180975"/>
            <a:ext cx="3582670" cy="7429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tx1"/>
                </a:solidFill>
              </a:rPr>
              <a:t>Автоматизация звука Л и Л</a:t>
            </a:r>
            <a:r>
              <a:rPr lang="en-US" altLang="ru-RU">
                <a:solidFill>
                  <a:schemeClr val="tx1"/>
                </a:solidFill>
              </a:rPr>
              <a:t>’</a:t>
            </a:r>
            <a:r>
              <a:rPr lang="ru-RU" altLang="ru-RU">
                <a:solidFill>
                  <a:schemeClr val="tx1"/>
                </a:solidFill>
              </a:rPr>
              <a:t> в предложении</a:t>
            </a: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6665" y="3283585"/>
            <a:ext cx="2922270" cy="9055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ln>
                  <a:noFill/>
                </a:ln>
                <a:solidFill>
                  <a:schemeClr val="tx1"/>
                </a:solidFill>
              </a:rPr>
              <a:t>Автоматизация звука Р в прямых слогах</a:t>
            </a:r>
            <a:endParaRPr lang="ru-RU" altLang="en-US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rcRect r="-71" b="1560"/>
          <a:stretch>
            <a:fillRect/>
          </a:stretch>
        </p:blipFill>
        <p:spPr>
          <a:xfrm>
            <a:off x="5390515" y="2327910"/>
            <a:ext cx="1936750" cy="2620645"/>
          </a:xfrm>
          <a:prstGeom prst="round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 l="25965" t="25015" r="15347" b="19652"/>
          <a:stretch>
            <a:fillRect/>
          </a:stretch>
        </p:blipFill>
        <p:spPr>
          <a:xfrm rot="660000">
            <a:off x="5693410" y="3515995"/>
            <a:ext cx="2546985" cy="1350010"/>
          </a:xfrm>
          <a:prstGeom prst="round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rcRect l="17653" t="30645" r="30271" b="26000"/>
          <a:stretch>
            <a:fillRect/>
          </a:stretch>
        </p:blipFill>
        <p:spPr>
          <a:xfrm rot="1080000">
            <a:off x="5693410" y="1797685"/>
            <a:ext cx="3021330" cy="1414780"/>
          </a:xfrm>
          <a:prstGeom prst="round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/>
          <a:srcRect r="477" b="10790"/>
          <a:stretch>
            <a:fillRect/>
          </a:stretch>
        </p:blipFill>
        <p:spPr>
          <a:xfrm>
            <a:off x="433070" y="1146810"/>
            <a:ext cx="3116580" cy="3719195"/>
          </a:xfrm>
          <a:prstGeom prst="round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rcRect l="17639" t="25457" r="29549" b="33152"/>
          <a:stretch>
            <a:fillRect/>
          </a:stretch>
        </p:blipFill>
        <p:spPr>
          <a:xfrm>
            <a:off x="5349875" y="145415"/>
            <a:ext cx="2767965" cy="1219835"/>
          </a:xfrm>
          <a:prstGeom prst="round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925830" y="254635"/>
            <a:ext cx="4067175" cy="7124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tx1"/>
                </a:solidFill>
              </a:rPr>
              <a:t>Автоматизация звука С в словах</a:t>
            </a:r>
            <a:endParaRPr lang="ru-RU" altLang="en-US">
              <a:solidFill>
                <a:schemeClr val="tx1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/>
          <a:srcRect l="24424" t="25059" r="16057" b="19392"/>
          <a:stretch>
            <a:fillRect/>
          </a:stretch>
        </p:blipFill>
        <p:spPr>
          <a:xfrm>
            <a:off x="3660140" y="2230755"/>
            <a:ext cx="2367915" cy="1242060"/>
          </a:xfrm>
          <a:prstGeom prst="round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61950" y="234950"/>
            <a:ext cx="2533650" cy="7600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tx1"/>
                </a:solidFill>
              </a:rPr>
              <a:t>Обучение грамоте</a:t>
            </a:r>
            <a:endParaRPr lang="ru-RU" altLang="en-US">
              <a:solidFill>
                <a:schemeClr val="tx1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" y="1374140"/>
            <a:ext cx="2373630" cy="3160395"/>
          </a:xfrm>
          <a:prstGeom prst="round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990" y="1109345"/>
            <a:ext cx="1748155" cy="2328545"/>
          </a:xfrm>
          <a:prstGeom prst="round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rcRect t="15432" r="460" b="10148"/>
          <a:stretch>
            <a:fillRect/>
          </a:stretch>
        </p:blipFill>
        <p:spPr>
          <a:xfrm>
            <a:off x="4468495" y="107950"/>
            <a:ext cx="2163445" cy="2153920"/>
          </a:xfrm>
          <a:prstGeom prst="round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185" y="2043430"/>
            <a:ext cx="1790065" cy="2383790"/>
          </a:xfrm>
          <a:prstGeom prst="round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5715" y="1680210"/>
            <a:ext cx="1776730" cy="2366645"/>
          </a:xfrm>
          <a:prstGeom prst="round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270" y="935990"/>
            <a:ext cx="7374890" cy="234378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Перспективы и роль нейросетей </a:t>
            </a:r>
            <a:endParaRPr lang="en-US" sz="2400" b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 развитии логопедии</a:t>
            </a:r>
            <a:endParaRPr lang="en-US" sz="2400" b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en-US" sz="2400" b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2000">
                <a:solidFill>
                  <a:srgbClr val="000000"/>
                </a:solidFill>
                <a:latin typeface="Times New Roman" panose="02020603050405020304" charset="0"/>
                <a:ea typeface="Arial" panose="020b0604020202020204" pitchFamily="34" charset="0"/>
                <a:cs typeface="Times New Roman" panose="02020603050405020304" charset="0"/>
              </a:rPr>
              <a:t>Нейросети обеспечивают гибкость, экономию времени и новые возможности для коррекции речи, перспективно расширяя инструментарий современного логопеда.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
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ru-RU" altLang="en-US" sz="2400"/>
              <a:t>СПАСИБО ЗА ВНИМАНИЕ!</a:t>
            </a:r>
            <a:endParaRPr lang="ru-RU" altLang="en-US" sz="2400"/>
          </a:p>
        </p:txBody>
      </p:sp>
      <p:sp>
        <p:nvSpPr>
          <p:cNvPr id="10" name="Прямоугольник 9"/>
          <p:cNvSpPr>
            <a:spLocks noChangeAspect="1"/>
          </p:cNvSpPr>
          <p:nvPr/>
        </p:nvSpPr>
        <p:spPr>
          <a:xfrm>
            <a:off x="0" y="0"/>
            <a:ext cx="127000" cy="127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820" y="1001395"/>
            <a:ext cx="4333875" cy="37763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Увеличение числа детей с речевыми нарушениями требует инновационных, адаптивных методов. Традиционные подходы не всегда обеспечивают нужную эффективность и персонализацию, тогда как нейросети улучшают коррекционные процессы.
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altLang="en-US"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Технологии искусственного интелекта не только позволяют автоматизировать рутинные задачи, персонализировать обучение, но и создавать наглядные материалы для детей.</a:t>
            </a:r>
            <a:endParaRPr lang="ru-RU" altLang="en-US" sz="140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ru-RU" altLang="en-US" sz="140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en-US" sz="140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en-US" sz="1400"/>
          </a:p>
        </p:txBody>
      </p:sp>
      <p:sp>
        <p:nvSpPr>
          <p:cNvPr id="7" name="Text 1"/>
          <p:cNvSpPr txBox="1"/>
          <p:nvPr/>
        </p:nvSpPr>
        <p:spPr>
          <a:xfrm>
            <a:off x="337820" y="393700"/>
            <a:ext cx="8407400" cy="7169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185" b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Почему нейросети становятся </a:t>
            </a:r>
            <a:endParaRPr lang="en-US" sz="2185" b="1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185" b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необходимостью в логопедии
</a:t>
            </a:r>
            <a:endParaRPr lang="en-US" sz="2185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/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rcRect l="15687" t="16119" r="14146" b="20010"/>
          <a:stretch>
            <a:fillRect/>
          </a:stretch>
        </p:blipFill>
        <p:spPr>
          <a:xfrm>
            <a:off x="4978400" y="1828800"/>
            <a:ext cx="3916045" cy="2752090"/>
          </a:xfrm>
          <a:prstGeom prst="round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0" y="1555116"/>
            <a:ext cx="4152000" cy="2308024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Анализ практики логопедии, 202</a:t>
            </a:r>
            <a:r>
              <a:rPr lang="ru-RU" altLang="en-US" sz="1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
</a:t>
            </a:r>
            <a:endParaRPr lang="en-US" sz="100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4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Параметры отражают ключевые характеристики традиционных и нейросетевых материалов, важные для успешной логопедической работы.
Нейросетевые ресурсы значительно эффективнее традиционных по всем ключевым параметрам.
</a:t>
            </a:r>
            <a:endParaRPr lang="en-US" sz="114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00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Сравнительный анализ образовательных ресурсов
</a:t>
            </a:r>
            <a:endParaRPr lang="en-US" sz="2400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795" b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Основные нейросетевые инструменты в современной логопедии
</a:t>
            </a:r>
            <a:endParaRPr lang="en-US" sz="1795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00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5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Грок: интеллектуальная генерация заданий
</a:t>
            </a:r>
            <a:r>
              <a:rPr lang="en-US" sz="1155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Грок помогает логопедам быстро создавать разнообразные упражнения, адаптированные под индивидуальные особенности ребёнка. Это снижает время подготовки и повышает качество материалов.
</a:t>
            </a:r>
            <a:endParaRPr lang="en-US" sz="1025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5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Шедеврум: визуализация для эффективного обучения
</a:t>
            </a:r>
            <a:r>
              <a:rPr lang="en-US" sz="1155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 помощью Шедеврум формируются уникальные картинки и иллюстрации, способствующие вовлечению детей и облегчению восприятия речевых упражнений.
</a:t>
            </a:r>
            <a:endParaRPr lang="en-US" sz="1025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5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Джипити чат: интерактивные упражнения в режиме диалога
</a:t>
            </a:r>
            <a:r>
              <a:rPr lang="en-US" sz="1155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Джипити чат предоставляет возможность интерактивного общения с детьми, поддерживает развитие связной речи и стимулирует мотивацию через диалоги.
</a:t>
            </a:r>
            <a:endParaRPr lang="en-US" sz="1025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094" y="3154675"/>
            <a:ext cx="141375" cy="226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0119" y="3154675"/>
            <a:ext cx="197925" cy="226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755" b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Ключевые направления развития с помощью нейросетевых пособий
</a:t>
            </a:r>
            <a:endParaRPr lang="en-US" sz="1755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00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Нейросети формируют комплексные задания, стимулирующие навыки анализа и решения задач, развивая когнитивные функции детей.
</a:t>
            </a:r>
            <a:endParaRPr lang="en-US" sz="110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Логическое мышление
</a:t>
            </a:r>
            <a:endParaRPr lang="en-US" sz="130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Упражнения направлены на развитие точных движений пальцев, необходимых для письма и речевой артикуляции.
</a:t>
            </a:r>
            <a:endParaRPr lang="en-US" sz="110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Мелкая моторика
</a:t>
            </a:r>
            <a:endParaRPr lang="en-US" sz="130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Занятия включают движения всего тела, важные для координации и общего развития ребёнка.
</a:t>
            </a:r>
            <a:endParaRPr lang="en-US" sz="110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Крупная моторика
</a:t>
            </a:r>
            <a:endParaRPr lang="en-US" sz="130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Материалы способствуют построению правильных речевых структур и обогащению словарного запаса.
</a:t>
            </a:r>
            <a:endParaRPr lang="en-US" sz="110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Связная речь и грамматика
</a:t>
            </a:r>
            <a:endParaRPr lang="en-US" sz="1300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Рисунок 1" descr="C:\Users\User\AppData\Local\Microsoft\Windows\INetCache\Content.Word\IMG_20260204_092101.jpg"/>
          <p:cNvSpPr/>
          <p:nvPr/>
        </p:nvSpPr>
        <p:spPr>
          <a:xfrm>
            <a:off x="1601788" y="-1388533"/>
            <a:ext cx="5940425" cy="7920567"/>
          </a:xfrm>
        </p:spPr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rcRect l="-131" t="3370" r="1611" b="18605"/>
          <a:stretch>
            <a:fillRect/>
          </a:stretch>
        </p:blipFill>
        <p:spPr>
          <a:xfrm>
            <a:off x="155575" y="111125"/>
            <a:ext cx="2385695" cy="2515870"/>
          </a:xfrm>
          <a:prstGeom prst="round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rcRect t="19025" r="7807" b="7198"/>
          <a:stretch>
            <a:fillRect/>
          </a:stretch>
        </p:blipFill>
        <p:spPr>
          <a:xfrm>
            <a:off x="1134745" y="2826385"/>
            <a:ext cx="2153920" cy="2295525"/>
          </a:xfrm>
          <a:prstGeom prst="round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rcRect l="24667" t="22814" r="15632" b="14995"/>
          <a:stretch>
            <a:fillRect/>
          </a:stretch>
        </p:blipFill>
        <p:spPr>
          <a:xfrm>
            <a:off x="4921250" y="3035935"/>
            <a:ext cx="3559810" cy="2085975"/>
          </a:xfrm>
          <a:prstGeom prst="round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rcRect l="23368" t="22019" r="14372" b="14507"/>
          <a:stretch>
            <a:fillRect/>
          </a:stretch>
        </p:blipFill>
        <p:spPr>
          <a:xfrm>
            <a:off x="3953510" y="892810"/>
            <a:ext cx="3498215" cy="2005965"/>
          </a:xfrm>
          <a:prstGeom prst="round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140710" y="111125"/>
            <a:ext cx="3768725" cy="5105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tx1"/>
                </a:solidFill>
              </a:rPr>
              <a:t>Артикуляционная гимнастика</a:t>
            </a:r>
            <a:endParaRPr lang="ru-RU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rcRect l="25264" t="22184" r="15160" b="16897"/>
          <a:stretch>
            <a:fillRect/>
          </a:stretch>
        </p:blipFill>
        <p:spPr>
          <a:xfrm>
            <a:off x="236220" y="3336290"/>
            <a:ext cx="2653030" cy="1525905"/>
          </a:xfrm>
          <a:prstGeom prst="round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 l="23361" t="21751" r="14806" b="15205"/>
          <a:stretch>
            <a:fillRect/>
          </a:stretch>
        </p:blipFill>
        <p:spPr>
          <a:xfrm>
            <a:off x="3231515" y="2232025"/>
            <a:ext cx="2931160" cy="1680845"/>
          </a:xfrm>
          <a:prstGeom prst="round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rcRect l="820" t="5704" r="2659" b="3395"/>
          <a:stretch>
            <a:fillRect/>
          </a:stretch>
        </p:blipFill>
        <p:spPr>
          <a:xfrm>
            <a:off x="236220" y="222250"/>
            <a:ext cx="2592705" cy="2617470"/>
          </a:xfrm>
          <a:prstGeom prst="round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rcRect l="23944" t="24926" r="15882" b="17120"/>
          <a:stretch>
            <a:fillRect/>
          </a:stretch>
        </p:blipFill>
        <p:spPr>
          <a:xfrm>
            <a:off x="6255385" y="3336290"/>
            <a:ext cx="2677160" cy="1449705"/>
          </a:xfrm>
          <a:prstGeom prst="round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/>
          <a:srcRect l="24694" t="23444" r="16319" b="15637"/>
          <a:stretch>
            <a:fillRect/>
          </a:stretch>
        </p:blipFill>
        <p:spPr>
          <a:xfrm>
            <a:off x="6094095" y="222250"/>
            <a:ext cx="2838450" cy="1648460"/>
          </a:xfrm>
          <a:prstGeom prst="round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7"/>
          <a:srcRect l="23500" t="23654" r="15729" b="16477"/>
          <a:stretch>
            <a:fillRect/>
          </a:stretch>
        </p:blipFill>
        <p:spPr>
          <a:xfrm>
            <a:off x="2954655" y="222250"/>
            <a:ext cx="2974975" cy="1648460"/>
          </a:xfrm>
          <a:prstGeom prst="round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 l="1003" t="9926"/>
          <a:stretch>
            <a:fillRect/>
          </a:stretch>
        </p:blipFill>
        <p:spPr>
          <a:xfrm>
            <a:off x="308610" y="986155"/>
            <a:ext cx="2378710" cy="2881630"/>
          </a:xfrm>
          <a:prstGeom prst="round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324100" y="227330"/>
            <a:ext cx="4076700" cy="3867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tx1"/>
                </a:solidFill>
              </a:rPr>
              <a:t>Профессии</a:t>
            </a:r>
            <a:endParaRPr lang="ru-RU" altLang="en-US">
              <a:solidFill>
                <a:schemeClr val="tx1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rcRect l="24167" t="22394" r="17083" b="16094"/>
          <a:stretch>
            <a:fillRect/>
          </a:stretch>
        </p:blipFill>
        <p:spPr>
          <a:xfrm>
            <a:off x="2934335" y="1156970"/>
            <a:ext cx="2875280" cy="1693545"/>
          </a:xfrm>
          <a:prstGeom prst="round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rcRect l="24167" t="22431" r="14167" b="15403"/>
          <a:stretch>
            <a:fillRect/>
          </a:stretch>
        </p:blipFill>
        <p:spPr>
          <a:xfrm>
            <a:off x="6037580" y="798830"/>
            <a:ext cx="2966085" cy="1681480"/>
          </a:xfrm>
          <a:prstGeom prst="round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/>
          <a:srcRect l="24167" t="22060" r="14688" b="14983"/>
          <a:stretch>
            <a:fillRect/>
          </a:stretch>
        </p:blipFill>
        <p:spPr>
          <a:xfrm>
            <a:off x="4572000" y="3135630"/>
            <a:ext cx="2944495" cy="1704975"/>
          </a:xfrm>
          <a:prstGeom prst="round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698750" y="150495"/>
            <a:ext cx="3562985" cy="4603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tx1"/>
                </a:solidFill>
              </a:rPr>
              <a:t>Времена года</a:t>
            </a:r>
            <a:endParaRPr lang="ru-RU" altLang="en-US">
              <a:solidFill>
                <a:schemeClr val="tx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rcRect l="23799" t="23728" r="15000" b="16144"/>
          <a:stretch>
            <a:fillRect/>
          </a:stretch>
        </p:blipFill>
        <p:spPr>
          <a:xfrm>
            <a:off x="3056255" y="932180"/>
            <a:ext cx="2838450" cy="1569085"/>
          </a:xfrm>
          <a:prstGeom prst="round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rcRect l="18958" t="25025" r="21354" b="21332"/>
          <a:stretch>
            <a:fillRect/>
          </a:stretch>
        </p:blipFill>
        <p:spPr>
          <a:xfrm>
            <a:off x="6101080" y="1362710"/>
            <a:ext cx="2886710" cy="1459865"/>
          </a:xfrm>
          <a:prstGeom prst="round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/>
          <a:srcRect l="22383" t="24939" r="16097" b="18898"/>
          <a:stretch>
            <a:fillRect/>
          </a:stretch>
        </p:blipFill>
        <p:spPr>
          <a:xfrm>
            <a:off x="6179185" y="3229610"/>
            <a:ext cx="2808605" cy="1442085"/>
          </a:xfrm>
          <a:prstGeom prst="round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/>
          <a:srcRect l="24736" t="24012" r="15368" b="18898"/>
          <a:stretch>
            <a:fillRect/>
          </a:stretch>
        </p:blipFill>
        <p:spPr>
          <a:xfrm>
            <a:off x="3034665" y="2822575"/>
            <a:ext cx="2860040" cy="1533525"/>
          </a:xfrm>
          <a:prstGeom prst="round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6"/>
          <a:srcRect l="10289" t="5914" r="13520" b="26070"/>
          <a:stretch>
            <a:fillRect/>
          </a:stretch>
        </p:blipFill>
        <p:spPr>
          <a:xfrm>
            <a:off x="112395" y="962025"/>
            <a:ext cx="2586355" cy="3074035"/>
          </a:xfrm>
          <a:prstGeom prst="round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PptxGenJS</Company>
  <PresentationFormat>On-screen Show (16:9)</PresentationFormat>
  <Paragraphs>39</Paragraphs>
  <Slides>13</Slides>
  <Notes>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18">
      <vt:lpstr>Arial</vt:lpstr>
      <vt:lpstr>Calibri Light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PptxGenJS Presentation</dc:title>
  <dc:creator>PptxGenJS</dc:creator>
  <cp:lastModifiedBy>User</cp:lastModifiedBy>
  <cp:revision>8</cp:revision>
  <dcterms:created xsi:type="dcterms:W3CDTF">2026-01-18T19:34:00Z</dcterms:created>
  <dcterms:modified xsi:type="dcterms:W3CDTF">2026-02-13T08:41:21Z</dcterms:modified>
  <dc:subject>PptxGenJS Presentation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EA0D1BC26A69474C98941057FFD67E03_13</vt:lpwstr>
  </property>
  <property fmtid="{D5CDD505-2E9C-101B-9397-08002B2CF9AE}" pid="3" name="KSOProductBuildVer">
    <vt:lpwstr>1049-12.2.0.23196</vt:lpwstr>
  </property>
</Properties>
</file>