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708" r:id="rId1"/>
  </p:sldMasterIdLst>
  <p:notesMasterIdLst>
    <p:notesMasterId r:id="rId2"/>
  </p:notesMasterIdLst>
  <p:sldIdLst>
    <p:sldId id="256" r:id="rId3"/>
    <p:sldId id="258" r:id="rId4"/>
    <p:sldId id="284" r:id="rId5"/>
    <p:sldId id="283" r:id="rId6"/>
    <p:sldId id="282" r:id="rId7"/>
    <p:sldId id="281" r:id="rId8"/>
    <p:sldId id="275" r:id="rId9"/>
    <p:sldId id="274" r:id="rId10"/>
    <p:sldId id="273" r:id="rId11"/>
    <p:sldId id="270" r:id="rId12"/>
    <p:sldId id="269" r:id="rId13"/>
    <p:sldId id="259" r:id="rId14"/>
    <p:sldId id="278" r:id="rId15"/>
    <p:sldId id="277" r:id="rId16"/>
    <p:sldId id="280" r:id="rId17"/>
    <p:sldId id="268" r:id="rId18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1399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tags" Target="tags/tag1.xml" /><Relationship Id="rId2" Type="http://schemas.openxmlformats.org/officeDocument/2006/relationships/notesMaster" Target="notesMasters/notesMaster1.xml" /><Relationship Id="rId20" Type="http://schemas.openxmlformats.org/officeDocument/2006/relationships/presProps" Target="presProps.xml" /><Relationship Id="rId21" Type="http://schemas.openxmlformats.org/officeDocument/2006/relationships/viewProps" Target="viewProps.xml" /><Relationship Id="rId22" Type="http://schemas.openxmlformats.org/officeDocument/2006/relationships/theme" Target="theme/theme1.xml" /><Relationship Id="rId23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0AFA07A-4FF2-4073-98FF-CF62716DE203}" type="datetimeFigureOut">
              <a:rPr lang="ru-RU"/>
              <a:pPr>
                <a:defRPr/>
              </a:pPr>
              <a:t>20.02.2026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6745C70-769F-4140-8B22-6D9B87528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F07FC0-3EBD-4C26-82EF-8115C9205990}" type="slidenum">
              <a:rPr lang="ru-RU">
                <a:cs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6"/>
          <p:cNvGrpSpPr/>
          <p:nvPr/>
        </p:nvGrpSpPr>
        <p:grpSpPr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09CA5-001E-4855-A3B5-BFEE1467A709}" type="datetime1">
              <a:rPr lang="ru-RU"/>
              <a:pPr>
                <a:defRPr/>
              </a:pPr>
              <a:t>20.02.2026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8B010-40E4-4809-8092-4D16FBA11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450DB-406D-4866-8028-780E660DB2EC}" type="datetime1">
              <a:rPr lang="ru-RU"/>
              <a:pPr>
                <a:defRPr/>
              </a:pPr>
              <a:t>20.02.2026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5A730-BEE0-4C9D-8915-3D09F35A9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D4606-3597-47D8-B99D-002B9EEFF53D}" type="datetime1">
              <a:rPr lang="ru-RU"/>
              <a:pPr>
                <a:defRPr/>
              </a:pPr>
              <a:t>20.02.2026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C6FCB-87CF-40AD-9884-723844743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83D74-1765-4B7A-A7BF-17346D39C116}" type="datetime1">
              <a:rPr lang="ru-RU"/>
              <a:pPr>
                <a:defRPr/>
              </a:pPr>
              <a:t>20.02.2026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F7B6D-B329-433F-A3E3-A2B0EC19C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26" name="Group 16"/>
          <p:cNvGrpSpPr/>
          <p:nvPr/>
        </p:nvGrpSpPr>
        <p:grpSpPr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EAF82B-FD30-464B-9039-F35F886AF811}" type="datetime1">
              <a:rPr lang="ru-RU"/>
              <a:pPr>
                <a:defRPr/>
              </a:pPr>
              <a:t>20.02.2026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9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08537-9E8F-4195-A70B-A3D6FDF9C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4" r:id="rId2"/>
    <p:sldLayoutId id="2147483720" r:id="rId3"/>
    <p:sldLayoutId id="2147483719" r:id="rId4"/>
  </p:sldLayoutIdLst>
  <p:transition/>
  <p:timing/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Relationship Id="rId4" Type="http://schemas.openxmlformats.org/officeDocument/2006/relationships/image" Target="../media/image21.jpeg" /><Relationship Id="rId5" Type="http://schemas.openxmlformats.org/officeDocument/2006/relationships/image" Target="../media/image2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Relationship Id="rId4" Type="http://schemas.openxmlformats.org/officeDocument/2006/relationships/image" Target="../media/image25.jpeg" /><Relationship Id="rId5" Type="http://schemas.openxmlformats.org/officeDocument/2006/relationships/image" Target="../media/image26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7.jpeg" /><Relationship Id="rId3" Type="http://schemas.openxmlformats.org/officeDocument/2006/relationships/image" Target="../media/image28.jpeg" /><Relationship Id="rId4" Type="http://schemas.openxmlformats.org/officeDocument/2006/relationships/image" Target="../media/image29.jpeg" /><Relationship Id="rId5" Type="http://schemas.openxmlformats.org/officeDocument/2006/relationships/image" Target="../media/image30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Relationship Id="rId4" Type="http://schemas.openxmlformats.org/officeDocument/2006/relationships/image" Target="../media/image33.jpeg" /><Relationship Id="rId5" Type="http://schemas.openxmlformats.org/officeDocument/2006/relationships/image" Target="../media/image34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5.jpeg" /><Relationship Id="rId3" Type="http://schemas.openxmlformats.org/officeDocument/2006/relationships/image" Target="../media/image36.jpeg" /><Relationship Id="rId4" Type="http://schemas.openxmlformats.org/officeDocument/2006/relationships/image" Target="../media/image37.jpeg" /><Relationship Id="rId5" Type="http://schemas.openxmlformats.org/officeDocument/2006/relationships/image" Target="../media/image38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9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Relationship Id="rId5" Type="http://schemas.openxmlformats.org/officeDocument/2006/relationships/image" Target="../media/image1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Relationship Id="rId5" Type="http://schemas.openxmlformats.org/officeDocument/2006/relationships/image" Target="../media/image1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374650" y="539750"/>
            <a:ext cx="8120063" cy="4848225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7620000" y="5854700"/>
            <a:ext cx="1771650" cy="581025"/>
          </a:xfrm>
          <a:prstGeom prst="flowChartProcess">
            <a:avLst/>
          </a:prstGeom>
          <a:solidFill>
            <a:schemeClr val="lt1">
              <a:alpha val="53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812800" y="1011238"/>
            <a:ext cx="6557963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0" algn="ctr"/>
            <a:r>
              <a:rPr 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 11 «Родничок</a:t>
            </a:r>
            <a:r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г.Тихорецка</a:t>
            </a:r>
            <a:endParaRPr lang="ru-RU" sz="20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0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«Предупреждение и коррекция конфликтных отношений между детьми старшего дошкольного возраста»</a:t>
            </a:r>
            <a:endParaRPr lang="ru-RU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812800" y="3332163"/>
            <a:ext cx="4341813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Trebuchet MS" pitchFamily="34" charset="0"/>
              </a:rPr>
              <a:t>Педагог-психолог </a:t>
            </a:r>
            <a:r>
              <a:rPr lang="ru-RU" sz="2400" smtClean="0">
                <a:solidFill>
                  <a:srgbClr val="C00000"/>
                </a:solidFill>
                <a:latin typeface="Trebuchet MS" pitchFamily="34" charset="0"/>
              </a:rPr>
              <a:t>– </a:t>
            </a:r>
          </a:p>
          <a:p>
            <a:r>
              <a:rPr lang="ru-RU" sz="2400" smtClean="0">
                <a:solidFill>
                  <a:srgbClr val="C00000"/>
                </a:solidFill>
                <a:latin typeface="Trebuchet MS" pitchFamily="34" charset="0"/>
              </a:rPr>
              <a:t>Турапина </a:t>
            </a:r>
            <a:r>
              <a:rPr lang="ru-RU" sz="2400">
                <a:solidFill>
                  <a:srgbClr val="C00000"/>
                </a:solidFill>
                <a:latin typeface="Trebuchet MS" pitchFamily="34" charset="0"/>
              </a:rPr>
              <a:t>Елена </a:t>
            </a:r>
            <a:r>
              <a:rPr lang="ru-RU" sz="2400" smtClean="0">
                <a:solidFill>
                  <a:srgbClr val="C00000"/>
                </a:solidFill>
                <a:latin typeface="Trebuchet MS" pitchFamily="34" charset="0"/>
              </a:rPr>
              <a:t>Анатольевна</a:t>
            </a:r>
          </a:p>
        </p:txBody>
      </p:sp>
      <p:sp>
        <p:nvSpPr>
          <p:cNvPr id="19462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161338" y="5962650"/>
            <a:ext cx="433387" cy="365125"/>
          </a:xfrm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07C2CE-2B1C-46CE-87B2-33C39E6BB429}" type="slidenum">
              <a:rPr lang="ru-RU" sz="1400">
                <a:solidFill>
                  <a:srgbClr val="00B0F0"/>
                </a:solidFill>
                <a:cs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400">
              <a:solidFill>
                <a:srgbClr val="00B0F0"/>
              </a:solidFill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92" y="3113390"/>
            <a:ext cx="3133112" cy="221672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половинку</a:t>
            </a:r>
            <a:endParaRPr lang="ru-RU" sz="1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845AD5-7F7D-424D-9BB6-38B64CC17364}" type="slidenum">
              <a:rPr lang="ru-RU">
                <a:cs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4" y="4011084"/>
            <a:ext cx="2063632" cy="2751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82" y="4019258"/>
            <a:ext cx="2057501" cy="27433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56" y="1075568"/>
            <a:ext cx="1930137" cy="25735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175" y="1075568"/>
            <a:ext cx="1930137" cy="257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96582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845AD5-7F7D-424D-9BB6-38B64CC17364}" type="slidenum">
              <a:rPr lang="ru-RU">
                <a:cs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02" y="3428229"/>
            <a:ext cx="2405496" cy="32073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73" y="3428229"/>
            <a:ext cx="2405495" cy="32073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887" y="295564"/>
            <a:ext cx="2227118" cy="29694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8" y="295564"/>
            <a:ext cx="2227118" cy="296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32652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промочи ног</a:t>
            </a:r>
            <a:endParaRPr lang="ru-RU" sz="1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8D0A8F-7365-4C82-A9D6-AD8C9460AD1A}" type="slidenum">
              <a:rPr lang="ru-RU">
                <a:cs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00" y="3922420"/>
            <a:ext cx="2109354" cy="2812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299" y="3916357"/>
            <a:ext cx="2113901" cy="28185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154" y="1020891"/>
            <a:ext cx="1995055" cy="26600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72" y="1020891"/>
            <a:ext cx="1995055" cy="266007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8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8D0A8F-7365-4C82-A9D6-AD8C9460AD1A}" type="slidenum">
              <a:rPr lang="ru-RU">
                <a:cs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625" y="3380558"/>
            <a:ext cx="2171466" cy="2895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91" y="3380558"/>
            <a:ext cx="2186817" cy="29157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807" y="277091"/>
            <a:ext cx="2133600" cy="2844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3" y="341746"/>
            <a:ext cx="21336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062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 дружбы</a:t>
            </a:r>
            <a:endParaRPr lang="ru-RU" sz="1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8D0A8F-7365-4C82-A9D6-AD8C9460AD1A}" type="slidenum">
              <a:rPr lang="ru-RU">
                <a:cs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45" y="4078341"/>
            <a:ext cx="2618245" cy="19636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29" y="4113769"/>
            <a:ext cx="2571007" cy="19282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95" y="1246514"/>
            <a:ext cx="2518095" cy="18885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71" y="1246514"/>
            <a:ext cx="2518095" cy="188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9835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449580" algn="ctr" defTabSz="914400">
              <a:lnSpc>
                <a:spcPct val="115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1600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 образом, формирование дружеских   </a:t>
            </a:r>
            <a:r>
              <a:rPr lang="ru-RU" sz="1600" b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отношений в </a:t>
            </a:r>
            <a:r>
              <a:rPr lang="ru-RU" sz="1600" b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  группе — </a:t>
            </a:r>
            <a:r>
              <a:rPr lang="ru-RU" sz="1600" b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 кропотливый ежедневный труд всех педагогов и важный </a:t>
            </a:r>
            <a:r>
              <a:rPr lang="ru-RU" sz="1600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компонент </a:t>
            </a:r>
            <a:r>
              <a:rPr lang="ru-RU" sz="1600" b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профилактики, коррекции нарушений поведения и конфликтов </a:t>
            </a:r>
            <a:r>
              <a:rPr lang="ru-RU" sz="1600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 детьми старшего дошкольного возраста.</a:t>
            </a:r>
            <a:br>
              <a:rPr lang="ru-RU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b="1"/>
          </a:p>
        </p:txBody>
      </p:sp>
      <p:sp>
        <p:nvSpPr>
          <p:cNvPr id="2458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8D0A8F-7365-4C82-A9D6-AD8C9460AD1A}" type="slidenum">
              <a:rPr lang="ru-RU">
                <a:cs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578" y="2826389"/>
            <a:ext cx="3337245" cy="3337245"/>
          </a:xfrm>
        </p:spPr>
      </p:pic>
    </p:spTree>
    <p:extLst>
      <p:ext uri="{BB962C8B-B14F-4D97-AF65-F5344CB8AC3E}">
        <p14:creationId xmlns:p14="http://schemas.microsoft.com/office/powerpoint/2010/main" val="2462215945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3" name="Заголовок 2"/>
          <p:cNvSpPr>
            <a:spLocks noGrp="1"/>
          </p:cNvSpPr>
          <p:nvPr>
            <p:ph type="ctrTitle"/>
          </p:nvPr>
        </p:nvSpPr>
        <p:spPr>
          <a:xfrm>
            <a:off x="1130300" y="2405063"/>
            <a:ext cx="5827713" cy="1646237"/>
          </a:xfrm>
        </p:spPr>
        <p:txBody>
          <a:bodyPr/>
          <a:lstStyle/>
          <a:p>
            <a:pPr algn="ctr"/>
            <a:r>
              <a:rPr lang="ru-RU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30300" y="4051300"/>
            <a:ext cx="5827713" cy="1096963"/>
          </a:xfrm>
        </p:spPr>
        <p:txBody>
          <a:bodyPr rtlCol="0">
            <a:normAutofit/>
          </a:bodyPr>
          <a:lstStyle/>
          <a:p>
            <a:pPr fontAlgn="auto">
              <a:spcAft>
                <a:spcPct val="0"/>
              </a:spcAft>
              <a:buFont typeface="Wingdings 3" charset="2"/>
              <a:buNone/>
              <a:defRPr/>
            </a:pPr>
            <a:endParaRPr lang="ru-RU"/>
          </a:p>
        </p:txBody>
      </p:sp>
      <p:sp>
        <p:nvSpPr>
          <p:cNvPr id="3379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77D04C-DD11-483E-97E6-AD630D3F33C3}" type="slidenum">
              <a:rPr lang="ru-RU">
                <a:cs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/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845AD5-7F7D-424D-9BB6-38B64CC17364}" type="slidenum">
              <a:rPr lang="ru-RU">
                <a:cs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4545" y="471055"/>
            <a:ext cx="5703455" cy="356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Предупреждение и коррекция конфликтов между детьми старшего дошкольного возраста достигается путем формирования дружеских отношений в группе на всех этапах обучения и развития. Дружба в дошкольном возрасте 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—важный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этап социального и 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нравственного развития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ребёнка. Она закладывает основы 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коммуникативных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навыков и  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умения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строить отношения в будущем.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  дошкольном возрасте</a:t>
            </a:r>
            <a:r>
              <a:rPr lang="ru-RU" sz="16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появляется 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понимание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дружбы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как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     особой формы 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отношений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Дети ценят 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нравственные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качества сверстников (доброту, справедливость, умение 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помогать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 используют понятия «друг»,  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дружба», пытаются объяснить их смысл.</a:t>
            </a:r>
            <a:endParaRPr lang="ru-RU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82" y="4401025"/>
            <a:ext cx="3140364" cy="215463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845AD5-7F7D-424D-9BB6-38B64CC17364}" type="slidenum">
              <a:rPr lang="ru-RU">
                <a:cs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7322" y="492839"/>
            <a:ext cx="6220691" cy="602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ct val="0"/>
              </a:spcAft>
            </a:pPr>
            <a:r>
              <a:rPr lang="ru-RU" sz="16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Ключевые компоненты дружеских отношений между детьми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ct val="0"/>
              </a:spcAft>
              <a:tabLst>
                <a:tab pos="457200"/>
              </a:tabLst>
            </a:pPr>
            <a:r>
              <a:rPr lang="ru-RU" sz="1600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Когнитивный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понимание понятий «друг», «дружба», осознание      норм 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дружеского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поведения.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ct val="0"/>
              </a:spcAft>
              <a:tabLst>
                <a:tab pos="457200"/>
              </a:tabLst>
            </a:pPr>
            <a:r>
              <a:rPr lang="ru-RU" sz="1600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Эмоционально‑оценочный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—симпатия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сочувствие, сопереживание, 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избирательная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привязанность.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ct val="0"/>
              </a:spcAft>
              <a:tabLst>
                <a:tab pos="457200"/>
              </a:tabLst>
            </a:pPr>
            <a:r>
              <a:rPr lang="ru-RU" sz="1600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Поведенческий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—проявление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заботы, взаимопомощь, умение          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договариваться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соблюдение правил дружбы.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ct val="0"/>
              </a:spcAft>
            </a:pPr>
            <a:r>
              <a:rPr lang="ru-RU" sz="16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 формирования дружеских отношений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ct val="0"/>
              </a:spcAft>
              <a:buSzPts val="1000"/>
              <a:buFont typeface="Symbol" panose="05050102010706020507" pitchFamily="18" charset="2"/>
              <a:buChar char=""/>
              <a:tabLst>
                <a:tab pos="457200"/>
              </a:tabLst>
            </a:pPr>
            <a:r>
              <a:rPr lang="ru-RU" sz="16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Эмоционально‑положительный климат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 группе:                                 доброжелательность, поддержка, отсутствие 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агрессии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ct val="0"/>
              </a:spcAft>
              <a:buSzPts val="1000"/>
              <a:buFont typeface="Symbol" panose="05050102010706020507" pitchFamily="18" charset="2"/>
              <a:buChar char=""/>
              <a:tabLst>
                <a:tab pos="457200"/>
              </a:tabLst>
            </a:pPr>
            <a:r>
              <a:rPr lang="ru-RU" sz="16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Совместная деятельность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(игры, труд, творчество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),где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дети 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учатся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взаимодействовать и учитывать 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интересы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других.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ct val="0"/>
              </a:spcAft>
              <a:buSzPts val="1000"/>
              <a:buFont typeface="Symbol" panose="05050102010706020507" pitchFamily="18" charset="2"/>
              <a:buChar char=""/>
              <a:tabLst>
                <a:tab pos="457200"/>
              </a:tabLst>
            </a:pPr>
            <a:r>
              <a:rPr lang="ru-RU" sz="16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Моделирование ситуаций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побуждающих к 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проявлению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доброты,         помощи, сочувствия.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ct val="0"/>
              </a:spcAft>
              <a:buSzPts val="1000"/>
              <a:buFont typeface="Symbol" panose="05050102010706020507" pitchFamily="18" charset="2"/>
              <a:buChar char=""/>
              <a:tabLst>
                <a:tab pos="457200"/>
              </a:tabLst>
            </a:pPr>
            <a:r>
              <a:rPr lang="ru-RU" sz="16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 взрослых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(воспитателей, родителей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вежливое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общение, 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уважение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готовность 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помочь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ct val="0"/>
              </a:spcAft>
              <a:buSzPts val="1000"/>
              <a:buFont typeface="Symbol" panose="05050102010706020507" pitchFamily="18" charset="2"/>
              <a:buChar char=""/>
              <a:tabLst>
                <a:tab pos="457200"/>
              </a:tabLst>
            </a:pPr>
            <a:r>
              <a:rPr lang="ru-RU" sz="16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Системная работа педагогов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беседы, игры, анализ ситуаций, 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чтение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литературы о дружбе.</a:t>
            </a:r>
            <a:endParaRPr lang="ru-RU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715027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845AD5-7F7D-424D-9BB6-38B64CC17364}" type="slidenum">
              <a:rPr lang="ru-RU">
                <a:cs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7382" y="905232"/>
            <a:ext cx="6100618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500"/>
              </a:spcBef>
              <a:spcAft>
                <a:spcPct val="0"/>
              </a:spcAft>
            </a:pPr>
            <a:r>
              <a:rPr lang="ru-RU" sz="16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Роль игры в воспитании дружбы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ct val="0"/>
              </a:spcAft>
            </a:pP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Игра—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ведущая деятельность дошкольников, через которую 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ct val="0"/>
              </a:spcAft>
              <a:buSzPts val="1000"/>
              <a:buFont typeface="Symbol" panose="05050102010706020507" pitchFamily="18" charset="2"/>
              <a:buChar char=""/>
              <a:tabLst>
                <a:tab pos="457200"/>
              </a:tabLst>
            </a:pP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учатся договариваться о ролях и правилах;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ct val="0"/>
              </a:spcAft>
              <a:buSzPts val="1000"/>
              <a:buFont typeface="Symbol" panose="05050102010706020507" pitchFamily="18" charset="2"/>
              <a:buChar char=""/>
              <a:tabLst>
                <a:tab pos="457200"/>
              </a:tabLst>
            </a:pP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Развивают способность к 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сопереживанию 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например, в сюжетно‑ролевых 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играх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ct val="0"/>
              </a:spcAft>
              <a:buSzPts val="1000"/>
              <a:buFont typeface="Symbol" panose="05050102010706020507" pitchFamily="18" charset="2"/>
              <a:buChar char=""/>
              <a:tabLst>
                <a:tab pos="457200"/>
              </a:tabLst>
            </a:pP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осваивают навыки сотрудничества и взаимопомощи;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ct val="0"/>
              </a:spcAft>
              <a:buSzPts val="1000"/>
              <a:buFont typeface="Symbol" panose="05050102010706020507" pitchFamily="18" charset="2"/>
              <a:buChar char=""/>
              <a:tabLst>
                <a:tab pos="457200"/>
              </a:tabLst>
            </a:pP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преодолевают эгоцентризм, учитывая интересы 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партнёров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ct val="0"/>
              </a:spcAft>
            </a:pPr>
            <a:r>
              <a:rPr lang="ru-RU" sz="16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 игр для формирования дружбы: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ct val="0"/>
              </a:spcAft>
              <a:buSzPts val="1000"/>
              <a:buFont typeface="Symbol" panose="05050102010706020507" pitchFamily="18" charset="2"/>
              <a:buChar char=""/>
              <a:tabLst>
                <a:tab pos="457200"/>
              </a:tabLst>
            </a:pP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сюжетно‑ролевые («Семья», «Прогулка», 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Больница»);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ct val="0"/>
              </a:spcAft>
              <a:buSzPts val="1000"/>
              <a:buFont typeface="Symbol" panose="05050102010706020507" pitchFamily="18" charset="2"/>
              <a:buChar char=""/>
              <a:tabLst>
                <a:tab pos="457200"/>
              </a:tabLst>
            </a:pP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подвижные с элементами взаимопомощи («Не 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намочи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ног»);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ct val="0"/>
              </a:spcAft>
              <a:buSzPts val="1000"/>
              <a:buFont typeface="Symbol" panose="05050102010706020507" pitchFamily="18" charset="2"/>
              <a:buChar char=""/>
              <a:tabLst>
                <a:tab pos="457200"/>
              </a:tabLst>
            </a:pP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дидактические на развитие эмоций («Угадай 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настроение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ct val="0"/>
              </a:spcAft>
              <a:buSzPts val="1000"/>
              <a:buFont typeface="Symbol" panose="05050102010706020507" pitchFamily="18" charset="2"/>
              <a:buChar char=""/>
              <a:tabLst>
                <a:tab pos="457200"/>
              </a:tabLst>
            </a:pP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коллективные творческие (рисование общей 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картины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781" y="4502511"/>
            <a:ext cx="2870201" cy="208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8769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845AD5-7F7D-424D-9BB6-38B64CC17364}" type="slidenum">
              <a:rPr lang="ru-RU">
                <a:cs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1491" y="1152993"/>
            <a:ext cx="5666509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ct val="0"/>
              </a:spcAft>
            </a:pPr>
            <a:r>
              <a:rPr lang="ru-RU" sz="16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 педагога-психолога для воспитателей и родителей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ct val="0"/>
              </a:spcAft>
              <a:tabLst>
                <a:tab pos="457200"/>
              </a:tabLst>
            </a:pPr>
            <a:r>
              <a:rPr lang="ru-RU" sz="16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Обсуждать понятие дружбы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что значит «быть другом», как    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помогать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как решать споры.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ct val="0"/>
              </a:spcAft>
              <a:tabLst>
                <a:tab pos="457200"/>
              </a:tabLst>
            </a:pPr>
            <a:r>
              <a:rPr lang="ru-RU" sz="16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Читать и обсуждать сказки, рассказы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 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дружбе       анализировать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          поступки героев.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ct val="0"/>
              </a:spcAft>
              <a:tabLst>
                <a:tab pos="457200"/>
              </a:tabLst>
            </a:pPr>
            <a:r>
              <a:rPr lang="ru-RU" sz="16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Создавать традиции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укрепляющие коллектив: «Утро 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радостных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         встреч», «День добрых дел».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ct val="0"/>
              </a:spcAft>
              <a:tabLst>
                <a:tab pos="457200"/>
              </a:tabLst>
            </a:pPr>
            <a:r>
              <a:rPr lang="ru-RU" sz="16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Учить выражать эмоции словами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«Мне обидно, 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когда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…», «Давай             поиграем вместе».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ct val="0"/>
              </a:spcAft>
              <a:tabLst>
                <a:tab pos="457200"/>
              </a:tabLst>
            </a:pPr>
            <a:r>
              <a:rPr lang="ru-RU" sz="16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Поддерживать инициативу детей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 организации 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совместных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игр.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ct val="0"/>
              </a:spcAft>
              <a:tabLst>
                <a:tab pos="457200"/>
              </a:tabLst>
            </a:pPr>
            <a:r>
              <a:rPr lang="ru-RU" sz="16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Избегать сравнений и оценок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которые 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могут спровоцировать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          конкуренцию.</a:t>
            </a:r>
            <a:endParaRPr 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ct val="0"/>
              </a:spcAft>
              <a:tabLst>
                <a:tab pos="457200"/>
              </a:tabLst>
            </a:pPr>
            <a:r>
              <a:rPr lang="ru-RU" sz="16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Помогать детям находить компромиссы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«Как можно 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поделить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          игрушку?», «Как играть всем </a:t>
            </a:r>
            <a:r>
              <a:rPr lang="ru-RU" sz="1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вместе</a:t>
            </a:r>
            <a:r>
              <a:rPr lang="ru-RU"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5112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r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едагога-психолога </a:t>
            </a:r>
            <a:r>
              <a:rPr lang="ru-RU" sz="14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группе детей старшего дошкольного возраста </a:t>
            </a:r>
            <a:r>
              <a:rPr lang="ru-RU" sz="1400" smtClean="0">
                <a:solidFill>
                  <a:schemeClr val="tx1"/>
                </a:solidFill>
              </a:rPr>
              <a:t> </a:t>
            </a:r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2355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845AD5-7F7D-424D-9BB6-38B64CC17364}" type="slidenum">
              <a:rPr lang="ru-RU">
                <a:cs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40" y="3958045"/>
            <a:ext cx="1911728" cy="25489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668" y="1005694"/>
            <a:ext cx="1842424" cy="24565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29" y="1033701"/>
            <a:ext cx="1821418" cy="24285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283" y="3958045"/>
            <a:ext cx="1893111" cy="252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75063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о дружбе</a:t>
            </a:r>
            <a:endParaRPr lang="ru-RU" sz="1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845AD5-7F7D-424D-9BB6-38B64CC17364}" type="slidenum">
              <a:rPr lang="ru-RU">
                <a:cs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4081097"/>
            <a:ext cx="3246714" cy="24350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317" y="4081097"/>
            <a:ext cx="3227958" cy="2420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374" y="1149531"/>
            <a:ext cx="3169901" cy="23774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58" y="1149531"/>
            <a:ext cx="3084154" cy="231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70859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         </a:t>
            </a:r>
            <a:r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Веснушки и ледышки</a:t>
            </a:r>
            <a:endParaRPr lang="ru-RU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845AD5-7F7D-424D-9BB6-38B64CC17364}" type="slidenum">
              <a:rPr lang="ru-RU">
                <a:cs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79" y="1775306"/>
            <a:ext cx="2479386" cy="33058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69" y="3065124"/>
            <a:ext cx="2411703" cy="32156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5" y="837102"/>
            <a:ext cx="2387022" cy="318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63474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– похожие и разные</a:t>
            </a:r>
            <a:endParaRPr lang="ru-RU" sz="1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845AD5-7F7D-424D-9BB6-38B64CC17364}" type="slidenum">
              <a:rPr lang="ru-RU">
                <a:cs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11" y="3727156"/>
            <a:ext cx="2216518" cy="29553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20" y="3742394"/>
            <a:ext cx="2193660" cy="29248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02" y="955896"/>
            <a:ext cx="1991871" cy="26558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14" y="955896"/>
            <a:ext cx="1989394" cy="26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5145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  <p:tag name="ISPRING_RESOURCE_PATHS_HASH_2" val="e44c5f19aee541358911e23a1e57cf2cf1ad38"/>
</p:tagLst>
</file>

<file path=ppt/theme/theme1.xml><?xml version="1.0" encoding="utf-8"?>
<a:theme xmlns:r="http://schemas.openxmlformats.org/officeDocument/2006/relationships"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Arial"/>
        <a:cs typeface="Arial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Arial"/>
        <a:cs typeface="Arial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Facet</Template>
  <Company>DNS</Company>
  <PresentationFormat>On-screen Show (4:3)</PresentationFormat>
  <Paragraphs>60</Paragraphs>
  <Slides>16</Slides>
  <Notes>1</Notes>
  <TotalTime>815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24">
      <vt:lpstr>Arial</vt:lpstr>
      <vt:lpstr>Trebuchet MS</vt:lpstr>
      <vt:lpstr>Wingdings 3</vt:lpstr>
      <vt:lpstr>Calibri Light</vt:lpstr>
      <vt:lpstr>Calibri</vt:lpstr>
      <vt:lpstr>Times New Roman</vt:lpstr>
      <vt:lpstr>Symbol</vt:lpstr>
      <vt:lpstr>Аспект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Занятие педагога-психолога в группе детей старшего дошкольного возраста  </vt:lpstr>
      <vt:lpstr>Сказка о дружбе</vt:lpstr>
      <vt:lpstr>                       Веснушки и ледышки</vt:lpstr>
      <vt:lpstr>Мы – похожие и разные</vt:lpstr>
      <vt:lpstr>Найди половинку</vt:lpstr>
      <vt:lpstr>PowerPoint Presentation</vt:lpstr>
      <vt:lpstr>Не промочи ног</vt:lpstr>
      <vt:lpstr>PowerPoint Presentation</vt:lpstr>
      <vt:lpstr>Сигнал дружбы</vt:lpstr>
      <vt:lpstr>Таким образом, формирование дружеских    отношений в            группе — это  кропотливый ежедневный труд всех педагогов и важный компонент профилактики, коррекции нарушений поведения и конфликтов между детьми старшего дошкольного возраста.</vt:lpstr>
      <vt:lpstr>Спасибо за внимание!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Олег Грибан</dc:creator>
  <cp:lastModifiedBy>Windows User</cp:lastModifiedBy>
  <cp:revision>96</cp:revision>
  <dcterms:created xsi:type="dcterms:W3CDTF">2013-06-20T13:52:17Z</dcterms:created>
  <dcterms:modified xsi:type="dcterms:W3CDTF">2026-02-27T07:55:40Z</dcterms:modified>
</cp:coreProperties>
</file>