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  <p:embeddedFontLst>
    <p:embeddedFont>
      <p:font typeface="RIRERR+Calibri-Bold"/>
      <p:regular r:id="rId19"/>
    </p:embeddedFont>
    <p:embeddedFont>
      <p:font typeface="CJOAQB+Calibri-Light"/>
      <p:regular r:id="rId20"/>
    </p:embeddedFont>
    <p:embeddedFont>
      <p:font typeface="DBWDIR+CambriaMath"/>
      <p:regular r:id="rId21"/>
    </p:embeddedFont>
    <p:embeddedFont>
      <p:font typeface="QJGOJO+Calibri-Light,Bold"/>
      <p:regular r:id="rId22"/>
    </p:embeddedFont>
    <p:embeddedFont>
      <p:font typeface="THOFTW+Cambria"/>
      <p:regular r:id="rId23"/>
    </p:embeddedFont>
    <p:embeddedFont>
      <p:font typeface="QKRWQN+SegoeScript"/>
      <p:regular r:id="rId24"/>
    </p:embeddedFont>
    <p:embeddedFont>
      <p:font typeface="UHPQIH+Wingdings-Regular"/>
      <p:regular r:id="rId25"/>
    </p:embeddedFont>
    <p:embeddedFont>
      <p:font typeface="POCFPK+TimesNewRomanPS-BoldMT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font" Target="fonts/font1.fntdata" /><Relationship Id="rId2" Type="http://schemas.openxmlformats.org/officeDocument/2006/relationships/tableStyles" Target="tableStyles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26" Type="http://schemas.openxmlformats.org/officeDocument/2006/relationships/font" Target="fonts/font8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7035" y="1200577"/>
            <a:ext cx="184204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IRERR+Calibri-Bold"/>
                <a:cs typeface="RIRERR+Calibri-Bold"/>
              </a:rPr>
              <a:t>Структураꢀ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7035" y="1529761"/>
            <a:ext cx="3628185" cy="1762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IRERR+Calibri-Bold"/>
                <a:cs typeface="RIRERR+Calibri-Bold"/>
              </a:rPr>
              <a:t>логопедическогоꢀ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IRERR+Calibri-Bold"/>
                <a:cs typeface="RIRERR+Calibri-Bold"/>
              </a:rPr>
              <a:t>занятияꢀприꢀдизартрииꢀ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IRERR+Calibri-Bold"/>
                <a:cs typeface="RIRERR+Calibri-Bold"/>
              </a:rPr>
              <a:t>сꢀминимальнымꢀ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IRERR+Calibri-Bold"/>
                <a:cs typeface="RIRERR+Calibri-Bold"/>
              </a:rPr>
              <a:t>наборомꢀинструментов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23585" y="4347071"/>
            <a:ext cx="336941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CJOAQB+Calibri-Light"/>
                <a:cs typeface="CJOAQB+Calibri-Light"/>
              </a:rPr>
              <a:t>ꢀучитель</a:t>
            </a:r>
            <a:r>
              <a:rPr dirty="0" sz="1600">
                <a:solidFill>
                  <a:srgbClr val="44546a"/>
                </a:solidFill>
                <a:latin typeface="DBWDIR+CambriaMath"/>
                <a:cs typeface="DBWDIR+CambriaMath"/>
              </a:rPr>
              <a:t>‑</a:t>
            </a:r>
            <a:r>
              <a:rPr dirty="0" sz="1600">
                <a:solidFill>
                  <a:srgbClr val="44546a"/>
                </a:solidFill>
                <a:latin typeface="CJOAQB+Calibri-Light"/>
                <a:cs typeface="CJOAQB+Calibri-Light"/>
              </a:rPr>
              <a:t>логопедꢀꢀМБДОУꢀд/сꢀ№9ꢀ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69325" y="4639679"/>
            <a:ext cx="319769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546a"/>
                </a:solidFill>
                <a:latin typeface="CJOAQB+Calibri-Light"/>
                <a:cs typeface="CJOAQB+Calibri-Light"/>
              </a:rPr>
              <a:t>ШубинаꢀМаринаꢀВладимировнаꢀ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81416" y="4956188"/>
            <a:ext cx="2740470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55a11"/>
                </a:solidFill>
                <a:latin typeface="RIRERR+Calibri-Bold"/>
                <a:cs typeface="RIRERR+Calibri-Bold"/>
              </a:rPr>
              <a:t>ꢀЭффективнаяꢀкоррекция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86346" y="5265052"/>
            <a:ext cx="3083801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55a11"/>
                </a:solidFill>
                <a:latin typeface="RIRERR+Calibri-Bold"/>
                <a:cs typeface="RIRERR+Calibri-Bold"/>
              </a:rPr>
              <a:t>безꢀизбыточногоꢀоснащения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79645" y="5440117"/>
            <a:ext cx="2097013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JOAQB+Calibri-Light"/>
                <a:cs typeface="CJOAQB+Calibri-Light"/>
              </a:rPr>
              <a:t>Новороссийскꢀ2026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8127" y="152170"/>
            <a:ext cx="4149249" cy="1103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Основной</a:t>
            </a:r>
            <a:r>
              <a:rPr dirty="0" sz="2400" spc="-56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этап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–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работа</a:t>
            </a:r>
            <a:r>
              <a:rPr dirty="0" sz="2400" spc="-58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над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звукопроизношением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5884" y="681306"/>
            <a:ext cx="2088742" cy="588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Автоматизация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25912" y="681306"/>
            <a:ext cx="3505990" cy="924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Дифференциацияꢀ</a:t>
            </a:r>
          </a:p>
          <a:p>
            <a:pPr marL="1379799" marR="0">
              <a:lnSpc>
                <a:spcPts val="1875"/>
              </a:lnSpc>
              <a:spcBef>
                <a:spcPts val="776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Вꢀпредложениях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8127" y="289073"/>
            <a:ext cx="7089286" cy="1103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Основной</a:t>
            </a:r>
            <a:r>
              <a:rPr dirty="0" sz="2400" spc="-56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этап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–</a:t>
            </a:r>
            <a:r>
              <a:rPr dirty="0" sz="2400" spc="469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совершенствование</a:t>
            </a:r>
            <a:r>
              <a:rPr dirty="0" sz="2400" spc="-64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слухового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внимания</a:t>
            </a:r>
            <a:r>
              <a:rPr dirty="0" sz="2400" spc="-58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и</a:t>
            </a:r>
            <a:r>
              <a:rPr dirty="0" sz="2400" spc="-58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восприятия</a:t>
            </a:r>
            <a:r>
              <a:rPr dirty="0" sz="2400" spc="-61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речи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8190" y="254547"/>
            <a:ext cx="6668694" cy="8180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62368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QJGOJO+Calibri-Light,Bold"/>
                <a:cs typeface="QJGOJO+Calibri-Light,Bold"/>
              </a:rPr>
              <a:t>Заключительный</a:t>
            </a:r>
            <a:r>
              <a:rPr dirty="0" sz="2000" spc="-4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000">
                <a:solidFill>
                  <a:srgbClr val="000000"/>
                </a:solidFill>
                <a:latin typeface="QJGOJO+Calibri-Light,Bold"/>
                <a:cs typeface="QJGOJO+Calibri-Light,Bold"/>
              </a:rPr>
              <a:t>этап</a:t>
            </a:r>
          </a:p>
          <a:p>
            <a:pPr marL="0" marR="0">
              <a:lnSpc>
                <a:spcPts val="1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65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Подведениеꢀитоговꢀзанятия</a:t>
            </a:r>
            <a:r>
              <a:rPr dirty="0" sz="1600" spc="153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65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Мотивацияꢀнаꢀдальнейшуюꢀ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8190" y="755025"/>
            <a:ext cx="2329164" cy="5237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65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Домашнееꢀзадание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45284" y="760345"/>
            <a:ext cx="90695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работу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048" y="1250324"/>
            <a:ext cx="1823442" cy="735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ꢀꢀꢀМассажꢀязыкаꢀ</a:t>
            </a:r>
          </a:p>
          <a:p>
            <a:pPr marL="0" marR="0">
              <a:lnSpc>
                <a:spcPts val="1667"/>
              </a:lnSpc>
              <a:spcBef>
                <a:spcPts val="1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ꢀꢀꢀꢀзубнойꢀщеткой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3455" y="1250324"/>
            <a:ext cx="3719368" cy="735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Упражненияꢀдляꢀразвитияꢀречевогоꢀ</a:t>
            </a:r>
          </a:p>
          <a:p>
            <a:pPr marL="0" marR="0">
              <a:lnSpc>
                <a:spcPts val="1667"/>
              </a:lnSpc>
              <a:spcBef>
                <a:spcPts val="1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дыханияꢀиꢀдифференциацииꢀзвуков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9064" y="750966"/>
            <a:ext cx="2968376" cy="1791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JOAQB+Calibri-Light"/>
                <a:cs typeface="CJOAQB+Calibri-Light"/>
              </a:rPr>
              <a:t>Минимальноеꢀ</a:t>
            </a:r>
          </a:p>
          <a:p>
            <a:pPr marL="0" marR="0">
              <a:lnSpc>
                <a:spcPts val="3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JOAQB+Calibri-Light"/>
                <a:cs typeface="CJOAQB+Calibri-Light"/>
              </a:rPr>
              <a:t>оснащениеꢀ</a:t>
            </a:r>
          </a:p>
          <a:p>
            <a:pPr marL="0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JOAQB+Calibri-Light"/>
                <a:cs typeface="CJOAQB+Calibri-Light"/>
              </a:rPr>
              <a:t>неꢀснижаетꢀ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064" y="1985406"/>
            <a:ext cx="3205013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JOAQB+Calibri-Light"/>
                <a:cs typeface="CJOAQB+Calibri-Light"/>
              </a:rPr>
              <a:t>эффективности!ꢀ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9064" y="3219846"/>
            <a:ext cx="6998205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11">
                <a:solidFill>
                  <a:srgbClr val="000000"/>
                </a:solidFill>
                <a:latin typeface="CJOAQB+Calibri-Light"/>
                <a:cs typeface="CJOAQB+Calibri-Light"/>
              </a:rPr>
              <a:t>Главноеꢀ—ꢀсистемностьꢀиꢀтворчество!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9064" y="4484665"/>
            <a:ext cx="511289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RIRERR+Calibri-Bold"/>
                <a:cs typeface="RIRERR+Calibri-Bold"/>
              </a:rPr>
              <a:t>Благодарюꢀзаꢀвнимание!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2283" y="312296"/>
            <a:ext cx="230967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QJGOJO+Calibri-Light,Bold"/>
                <a:cs typeface="QJGOJO+Calibri-Light,Bold"/>
              </a:rPr>
              <a:t>Дизартрия</a:t>
            </a:r>
            <a:r>
              <a:rPr dirty="0" sz="2800" spc="-6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800">
                <a:solidFill>
                  <a:srgbClr val="000000"/>
                </a:solidFill>
                <a:latin typeface="QJGOJO+Calibri-Light,Bold"/>
                <a:cs typeface="QJGOJO+Calibri-Light,Bold"/>
              </a:rPr>
              <a:t>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064" y="388671"/>
            <a:ext cx="6370299" cy="536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THOFTW+Cambria"/>
                <a:cs typeface="THOFTW+Cambria"/>
              </a:rPr>
              <a:t>ꢀꢀꢀꢀꢀꢀꢀꢀꢀꢀꢀꢀꢀꢀꢀꢀꢀꢀꢀꢀꢀꢀꢀꢀꢀꢀꢀꢀꢀ</a:t>
            </a:r>
            <a:r>
              <a:rPr dirty="0" sz="19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QKRWQN+SegoeScript"/>
                <a:cs typeface="QKRWQN+SegoeScript"/>
              </a:rPr>
              <a:t>нарушениеꢀпроизносительнойꢀстороныꢀречи,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9064" y="646039"/>
            <a:ext cx="6967281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QKRWQN+SegoeScript"/>
                <a:cs typeface="QKRWQN+SegoeScript"/>
              </a:rPr>
              <a:t>обусловленноеꢀнедостаточнойꢀиннервацией</a:t>
            </a:r>
            <a:r>
              <a:rPr dirty="0" sz="1200">
                <a:solidFill>
                  <a:srgbClr val="000000"/>
                </a:solidFill>
                <a:latin typeface="QKRWQN+SegoeScript"/>
                <a:cs typeface="QKRWQN+SegoeScript"/>
              </a:rPr>
              <a:t> </a:t>
            </a:r>
            <a:r>
              <a:rPr dirty="0" sz="1200">
                <a:solidFill>
                  <a:srgbClr val="000000"/>
                </a:solidFill>
                <a:latin typeface="QKRWQN+SegoeScript"/>
                <a:cs typeface="QKRWQN+SegoeScript"/>
              </a:rPr>
              <a:t>мышцꢀречевогоꢀаппарата.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9064" y="857063"/>
            <a:ext cx="6963105" cy="5333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QJGOJO+Calibri-Light,Bold"/>
                <a:cs typeface="QJGOJO+Calibri-Light,Bold"/>
              </a:rPr>
              <a:t>Причина:</a:t>
            </a:r>
            <a:r>
              <a:rPr dirty="0" sz="1900">
                <a:solidFill>
                  <a:srgbClr val="000000"/>
                </a:solidFill>
                <a:latin typeface="THOFTW+Cambria"/>
                <a:cs typeface="THOFTW+Cambria"/>
              </a:rPr>
              <a:t>ꢀꢀ</a:t>
            </a:r>
            <a:r>
              <a:rPr dirty="0" sz="1200">
                <a:solidFill>
                  <a:srgbClr val="000000"/>
                </a:solidFill>
                <a:latin typeface="QKRWQN+SegoeScript"/>
                <a:cs typeface="QKRWQN+SegoeScript"/>
              </a:rPr>
              <a:t>органическоеꢀпоражениеꢀцентральнойꢀнервнойꢀсистемы.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84130" y="1279281"/>
            <a:ext cx="2066925" cy="677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THOFTW+Cambria"/>
                <a:cs typeface="THOFTW+Cambria"/>
              </a:rPr>
              <a:t>ꢀꢀꢀꢀ</a:t>
            </a:r>
            <a:r>
              <a:rPr dirty="0" sz="2100">
                <a:solidFill>
                  <a:srgbClr val="000000"/>
                </a:solidFill>
                <a:latin typeface="QJGOJO+Calibri-Light,Bold"/>
                <a:cs typeface="QJGOJO+Calibri-Light,Bold"/>
              </a:rPr>
              <a:t>Проявления: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25491" y="1650739"/>
            <a:ext cx="3844460" cy="1039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QKRWQN+SegoeScript"/>
                <a:cs typeface="QKRWQN+SegoeScript"/>
              </a:rPr>
              <a:t>нарушениеꢀзвукопроизношения;</a:t>
            </a:r>
          </a:p>
          <a:p>
            <a:pPr marL="0" marR="0">
              <a:lnSpc>
                <a:spcPts val="1458"/>
              </a:lnSpc>
              <a:spcBef>
                <a:spcPts val="80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QKRWQN+SegoeScript"/>
                <a:cs typeface="QKRWQN+SegoeScript"/>
              </a:rPr>
              <a:t>расстройствоꢀречевогоꢀдыхания;</a:t>
            </a:r>
          </a:p>
          <a:p>
            <a:pPr marL="0" marR="0">
              <a:lnSpc>
                <a:spcPts val="1458"/>
              </a:lnSpc>
              <a:spcBef>
                <a:spcPts val="80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QKRWQN+SegoeScript"/>
                <a:cs typeface="QKRWQN+SegoeScript"/>
              </a:rPr>
              <a:t>изменениеꢀголоса</a:t>
            </a:r>
            <a:r>
              <a:rPr dirty="0" sz="1400">
                <a:solidFill>
                  <a:srgbClr val="000000"/>
                </a:solidFill>
                <a:latin typeface="QKRWQN+SegoeScript"/>
                <a:cs typeface="QKRWQN+SegoeScript"/>
              </a:rPr>
              <a:t> </a:t>
            </a:r>
            <a:r>
              <a:rPr dirty="0" sz="1400">
                <a:solidFill>
                  <a:srgbClr val="000000"/>
                </a:solidFill>
                <a:latin typeface="QKRWQN+SegoeScript"/>
                <a:cs typeface="QKRWQN+SegoeScript"/>
              </a:rPr>
              <a:t>ꢀ(тембр,ꢀсила);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25491" y="2531611"/>
            <a:ext cx="3503961" cy="64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QKRWQN+SegoeScript"/>
                <a:cs typeface="QKRWQN+SegoeScript"/>
              </a:rPr>
              <a:t>нарушениеꢀпросодикиꢀ</a:t>
            </a:r>
            <a:r>
              <a:rPr dirty="0" sz="1400">
                <a:solidFill>
                  <a:srgbClr val="000000"/>
                </a:solidFill>
                <a:latin typeface="QKRWQN+SegoeScript"/>
                <a:cs typeface="QKRWQN+SegoeScript"/>
              </a:rPr>
              <a:t> </a:t>
            </a:r>
            <a:r>
              <a:rPr dirty="0" sz="1400">
                <a:solidFill>
                  <a:srgbClr val="000000"/>
                </a:solidFill>
                <a:latin typeface="QKRWQN+SegoeScript"/>
                <a:cs typeface="QKRWQN+SegoeScript"/>
              </a:rPr>
              <a:t>(темп,</a:t>
            </a:r>
          </a:p>
          <a:p>
            <a:pPr marL="0" marR="0">
              <a:lnSpc>
                <a:spcPts val="1458"/>
              </a:lnSpc>
              <a:spcBef>
                <a:spcPts val="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QKRWQN+SegoeScript"/>
                <a:cs typeface="QKRWQN+SegoeScript"/>
              </a:rPr>
              <a:t>ритм,ꢀинтонация).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3078" y="3369078"/>
            <a:ext cx="615446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IRERR+Calibri-Bold"/>
                <a:cs typeface="RIRERR+Calibri-Bold"/>
              </a:rPr>
              <a:t>Цельꢀиꢀзадачиꢀлогопедическогоꢀзанятия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23078" y="3773639"/>
            <a:ext cx="6475075" cy="1004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u="sng">
                <a:solidFill>
                  <a:srgbClr val="000000"/>
                </a:solidFill>
                <a:latin typeface="Calibri"/>
                <a:cs typeface="Calibri"/>
              </a:rPr>
              <a:t>Целью</a:t>
            </a:r>
            <a:r>
              <a:rPr dirty="0" sz="1600" spc="-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каждого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занятия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является</a:t>
            </a:r>
            <a:r>
              <a:rPr dirty="0" sz="1600" spc="-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постепенное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формирование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правильного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звукопроизношения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улучшение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общей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моторики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ребёнка.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23078" y="4553927"/>
            <a:ext cx="28524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Основные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u="sng">
                <a:solidFill>
                  <a:srgbClr val="000000"/>
                </a:solidFill>
                <a:latin typeface="Calibri"/>
                <a:cs typeface="Calibri"/>
              </a:rPr>
              <a:t>задачи</a:t>
            </a:r>
            <a:r>
              <a:rPr dirty="0" sz="1600" spc="-13" u="sng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включают: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65978" y="4846535"/>
            <a:ext cx="5965954" cy="13943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Развитие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мелкой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крупной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моторики.</a:t>
            </a:r>
          </a:p>
          <a:p>
            <a:pPr marL="0" marR="0">
              <a:lnSpc>
                <a:spcPts val="1667"/>
              </a:lnSpc>
              <a:spcBef>
                <a:spcPts val="636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Улучшение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точности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силы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артикуляционных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движений.</a:t>
            </a:r>
          </a:p>
          <a:p>
            <a:pPr marL="0" marR="0">
              <a:lnSpc>
                <a:spcPts val="1667"/>
              </a:lnSpc>
              <a:spcBef>
                <a:spcPts val="636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Автоматизация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поставленных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звуков.</a:t>
            </a:r>
          </a:p>
          <a:p>
            <a:pPr marL="0" marR="0">
              <a:lnSpc>
                <a:spcPts val="1667"/>
              </a:lnSpc>
              <a:spcBef>
                <a:spcPts val="636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Повышение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уровня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восприятия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устной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речи.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27661" y="289147"/>
            <a:ext cx="324447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QJGOJO+Calibri-Light,Bold"/>
                <a:cs typeface="QJGOJO+Calibri-Light,Bold"/>
              </a:rPr>
              <a:t>Структура</a:t>
            </a:r>
            <a:r>
              <a:rPr dirty="0" sz="2800" spc="-6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800">
                <a:solidFill>
                  <a:srgbClr val="000000"/>
                </a:solidFill>
                <a:latin typeface="QJGOJO+Calibri-Light,Bold"/>
                <a:cs typeface="QJGOJO+Calibri-Light,Bold"/>
              </a:rPr>
              <a:t>занятия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5081" y="830764"/>
            <a:ext cx="232915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Организационный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момент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98925" y="1175902"/>
            <a:ext cx="2814573" cy="458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50" spc="5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Созданиеꢀположительногоꢀꢀ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84675" y="1394582"/>
            <a:ext cx="1666701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настрояꢀнаꢀработу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09340" y="2008006"/>
            <a:ext cx="1964246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одготовительный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этап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13632" y="2325658"/>
            <a:ext cx="2791993" cy="885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50" spc="5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Дыхательныеꢀупражнения</a:t>
            </a:r>
          </a:p>
          <a:p>
            <a:pPr marL="0" marR="0">
              <a:lnSpc>
                <a:spcPts val="151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50" spc="5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Развитиеꢀмелкойꢀмоторики</a:t>
            </a:r>
          </a:p>
          <a:p>
            <a:pPr marL="0" marR="0">
              <a:lnSpc>
                <a:spcPts val="151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50" spc="5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Самомассажꢀлица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13632" y="2965738"/>
            <a:ext cx="2996874" cy="458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50" spc="5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Артикуляционнаяꢀгимнастика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79294" y="3436577"/>
            <a:ext cx="1383196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Основной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этап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79294" y="3744354"/>
            <a:ext cx="3070244" cy="1519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Работаꢀнадꢀзвукопроизношением:</a:t>
            </a:r>
          </a:p>
          <a:p>
            <a:pPr marL="0" marR="0">
              <a:lnSpc>
                <a:spcPts val="151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50" spc="58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Постановка</a:t>
            </a:r>
          </a:p>
          <a:p>
            <a:pPr marL="0" marR="0">
              <a:lnSpc>
                <a:spcPts val="151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450" spc="58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Автоматизация</a:t>
            </a:r>
          </a:p>
          <a:p>
            <a:pPr marL="0" marR="0">
              <a:lnSpc>
                <a:spcPts val="151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450" spc="58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Дифференциация</a:t>
            </a:r>
          </a:p>
          <a:p>
            <a:pPr marL="0" marR="0">
              <a:lnSpc>
                <a:spcPts val="1458"/>
              </a:lnSpc>
              <a:spcBef>
                <a:spcPts val="21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Совершенствованиеꢀслуховогоꢀ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вниманияꢀиꢀвосприятияꢀречи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79294" y="5340675"/>
            <a:ext cx="2856081" cy="1107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28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Заключительный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этап</a:t>
            </a:r>
          </a:p>
          <a:p>
            <a:pPr marL="0" marR="0">
              <a:lnSpc>
                <a:spcPts val="1510"/>
              </a:lnSpc>
              <a:spcBef>
                <a:spcPts val="298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50" spc="5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Подведениеꢀитоговꢀзанятия</a:t>
            </a:r>
          </a:p>
          <a:p>
            <a:pPr marL="0" marR="0">
              <a:lnSpc>
                <a:spcPts val="1510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50" spc="5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Мотивацияꢀнаꢀдальнейшуюꢀ</a:t>
            </a:r>
          </a:p>
          <a:p>
            <a:pPr marL="285750" marR="0">
              <a:lnSpc>
                <a:spcPts val="1458"/>
              </a:lnSpc>
              <a:spcBef>
                <a:spcPts val="21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работу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79294" y="6203992"/>
            <a:ext cx="2077530" cy="459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450" spc="5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IRERR+Calibri-Bold"/>
                <a:cs typeface="RIRERR+Calibri-Bold"/>
              </a:rPr>
              <a:t>Домашнееꢀзадание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6428" y="254547"/>
            <a:ext cx="293010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QJGOJO+Calibri-Light,Bold"/>
                <a:cs typeface="QJGOJO+Calibri-Light,Bold"/>
              </a:rPr>
              <a:t>Подготовительный</a:t>
            </a:r>
            <a:r>
              <a:rPr dirty="0" sz="2000" spc="-4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000">
                <a:solidFill>
                  <a:srgbClr val="000000"/>
                </a:solidFill>
                <a:latin typeface="QJGOJO+Calibri-Light,Bold"/>
                <a:cs typeface="QJGOJO+Calibri-Light,Bold"/>
              </a:rPr>
              <a:t>этап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8190" y="511185"/>
            <a:ext cx="3050995" cy="5235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65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Дыхательныеꢀупражнения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59534" y="511185"/>
            <a:ext cx="2197574" cy="5237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65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Самомассажꢀлица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8190" y="755025"/>
            <a:ext cx="5741317" cy="523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65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Развитиеꢀмелкойꢀмоторики</a:t>
            </a:r>
            <a:r>
              <a:rPr dirty="0" sz="1600" spc="177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65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IRERR+Calibri-Bold"/>
                <a:cs typeface="RIRERR+Calibri-Bold"/>
              </a:rPr>
              <a:t>Артикуляционнаяꢀг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8127" y="152170"/>
            <a:ext cx="4149249" cy="1103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Основной</a:t>
            </a:r>
            <a:r>
              <a:rPr dirty="0" sz="2400" spc="-56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этап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–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работа</a:t>
            </a:r>
            <a:r>
              <a:rPr dirty="0" sz="2400" spc="-58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над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звукопроизношением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0827" y="677640"/>
            <a:ext cx="1704169" cy="5885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Постановка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2975" y="1038727"/>
            <a:ext cx="70867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Схемыꢀкоррекцииꢀзвукопроизношенияꢀсꢀватнымиꢀпалочками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8129" y="3277476"/>
            <a:ext cx="124593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POCFPK+TimesNewRomanPS-BoldMT"/>
                <a:cs typeface="POCFPK+TimesNewRomanPS-BoldMT"/>
              </a:rPr>
              <a:t>Ш</a:t>
            </a:r>
            <a:r>
              <a:rPr dirty="0" sz="2400" spc="602" b="1">
                <a:solidFill>
                  <a:srgbClr val="000000"/>
                </a:solidFill>
                <a:latin typeface="POCFPK+TimesNewRomanPS-BoldMT"/>
                <a:cs typeface="POCFPK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OCFPK+TimesNewRomanPS-BoldMT"/>
                <a:cs typeface="POCFPK+TimesNewRomanPS-BoldMT"/>
              </a:rPr>
              <a:t>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31408" y="3288547"/>
            <a:ext cx="99054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POCFPK+TimesNewRomanPS-BoldMT"/>
                <a:cs typeface="POCFPK+TimesNewRomanPS-BoldMT"/>
              </a:rPr>
              <a:t>С</a:t>
            </a:r>
            <a:r>
              <a:rPr dirty="0" sz="2400" spc="600" b="1">
                <a:solidFill>
                  <a:srgbClr val="000000"/>
                </a:solidFill>
                <a:latin typeface="POCFPK+TimesNewRomanPS-BoldMT"/>
                <a:cs typeface="POCFPK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OCFPK+TimesNewRomanPS-BoldMT"/>
                <a:cs typeface="POCFPK+TimesNewRomanPS-BoldMT"/>
              </a:rPr>
              <a:t>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98129" y="4096200"/>
            <a:ext cx="79836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POCFPK+TimesNewRomanPS-BoldMT"/>
                <a:cs typeface="POCFPK+TimesNewRomanPS-BoldMT"/>
              </a:rPr>
              <a:t>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07350" y="5562782"/>
            <a:ext cx="75061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POCFPK+TimesNewRomanPS-BoldMT"/>
                <a:cs typeface="POCFPK+TimesNewRomanPS-BoldMT"/>
              </a:rPr>
              <a:t>Р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8127" y="152170"/>
            <a:ext cx="4149249" cy="13525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Основной</a:t>
            </a:r>
            <a:r>
              <a:rPr dirty="0" sz="2400" spc="-56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этап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–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работа</a:t>
            </a:r>
            <a:r>
              <a:rPr dirty="0" sz="2400" spc="-58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над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звукопроизношением</a:t>
            </a:r>
          </a:p>
          <a:p>
            <a:pPr marL="613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RIRERR+Calibri-Bold"/>
                <a:cs typeface="RIRERR+Calibri-Bold"/>
              </a:rPr>
              <a:t>Звуковыеꢀдорожкиꢀ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0030" y="1153619"/>
            <a:ext cx="153249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QKRWQN+SegoeScript"/>
                <a:cs typeface="QKRWQN+SegoeScript"/>
              </a:rPr>
              <a:t>У</a:t>
            </a:r>
            <a:r>
              <a:rPr dirty="0" sz="2800" spc="2911">
                <a:solidFill>
                  <a:srgbClr val="000000"/>
                </a:solidFill>
                <a:latin typeface="QKRWQN+SegoeScript"/>
                <a:cs typeface="QKRWQN+SegoeScript"/>
              </a:rPr>
              <a:t> </a:t>
            </a:r>
            <a:r>
              <a:rPr dirty="0" sz="2800">
                <a:solidFill>
                  <a:srgbClr val="000000"/>
                </a:solidFill>
                <a:latin typeface="QKRWQN+SegoeScript"/>
                <a:cs typeface="QKRWQN+SegoeScript"/>
              </a:rPr>
              <a:t>Э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0955" y="1175356"/>
            <a:ext cx="83100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QKRWQN+SegoeScript"/>
                <a:cs typeface="QKRWQN+SegoeScript"/>
              </a:rPr>
              <a:t>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0086" y="1713701"/>
            <a:ext cx="81919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QKRWQN+SegoeScript"/>
                <a:cs typeface="QKRWQN+SegoeScript"/>
              </a:rPr>
              <a:t>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052" y="1812016"/>
            <a:ext cx="87840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QKRWQN+SegoeScript"/>
                <a:cs typeface="QKRWQN+SegoeScript"/>
              </a:rPr>
              <a:t>Ы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8127" y="152170"/>
            <a:ext cx="4149249" cy="1103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Основной</a:t>
            </a:r>
            <a:r>
              <a:rPr dirty="0" sz="2400" spc="-56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этап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–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работа</a:t>
            </a:r>
            <a:r>
              <a:rPr dirty="0" sz="2400" spc="-58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над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звукопроизношением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0827" y="677640"/>
            <a:ext cx="2088742" cy="588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Автоматизация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20854" y="677640"/>
            <a:ext cx="2410014" cy="588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Дифференциацияꢀ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79663" y="1061313"/>
            <a:ext cx="11604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Вꢀслогах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8127" y="152170"/>
            <a:ext cx="4149249" cy="1103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Основной</a:t>
            </a:r>
            <a:r>
              <a:rPr dirty="0" sz="2400" spc="-56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этап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–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работа</a:t>
            </a:r>
            <a:r>
              <a:rPr dirty="0" sz="2400" spc="-58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над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звукопроизношением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0827" y="679709"/>
            <a:ext cx="2088742" cy="588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Автоматизация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20854" y="679709"/>
            <a:ext cx="2410014" cy="588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Дифференциацияꢀ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01406" y="6043551"/>
            <a:ext cx="119244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Вꢀсловах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8127" y="152170"/>
            <a:ext cx="4149249" cy="1103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Основной</a:t>
            </a:r>
            <a:r>
              <a:rPr dirty="0" sz="2400" spc="-56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этап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–</a:t>
            </a:r>
            <a:r>
              <a:rPr dirty="0" sz="2400" spc="-57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работа</a:t>
            </a:r>
            <a:r>
              <a:rPr dirty="0" sz="2400" spc="-58">
                <a:solidFill>
                  <a:srgbClr val="000000"/>
                </a:solidFill>
                <a:latin typeface="QJGOJO+Calibri-Light,Bold"/>
                <a:cs typeface="QJGOJO+Calibri-Light,Bold"/>
              </a:rPr>
              <a:t> </a:t>
            </a: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над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QJGOJO+Calibri-Light,Bold"/>
                <a:cs typeface="QJGOJO+Calibri-Light,Bold"/>
              </a:rPr>
              <a:t>звукопроизношением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0827" y="679709"/>
            <a:ext cx="2088742" cy="588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Автоматизация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20854" y="679709"/>
            <a:ext cx="2410014" cy="588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UHPQIH+Wingdings-Regular"/>
                <a:cs typeface="UHPQIH+Wingdings-Regular"/>
              </a:rPr>
              <a:t>q</a:t>
            </a: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Дифференциацияꢀ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07456" y="1327734"/>
            <a:ext cx="119244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IRERR+Calibri-Bold"/>
                <a:cs typeface="RIRERR+Calibri-Bold"/>
              </a:rPr>
              <a:t>Вꢀсловах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2026-03-02T00:49:44-07:00</dcterms:modified>
</cp:coreProperties>
</file>