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</p:sldMasterIdLst>
  <p:notesMasterIdLst>
    <p:notesMasterId r:id="rId9"/>
  </p:notesMasterIdLst>
  <p:sldIdLst>
    <p:sldId id="269" r:id="rId10"/>
    <p:sldId id="296" r:id="rId11"/>
    <p:sldId id="276" r:id="rId12"/>
    <p:sldId id="274" r:id="rId13"/>
    <p:sldId id="295" r:id="rId14"/>
    <p:sldId id="288" r:id="rId15"/>
    <p:sldId id="304" r:id="rId16"/>
    <p:sldId id="289" r:id="rId17"/>
    <p:sldId id="291" r:id="rId18"/>
    <p:sldId id="279" r:id="rId19"/>
    <p:sldId id="292" r:id="rId20"/>
    <p:sldId id="277" r:id="rId21"/>
    <p:sldId id="280" r:id="rId22"/>
    <p:sldId id="281" r:id="rId23"/>
    <p:sldId id="282" r:id="rId24"/>
    <p:sldId id="283" r:id="rId25"/>
    <p:sldId id="284" r:id="rId26"/>
    <p:sldId id="285" r:id="rId27"/>
    <p:sldId id="299" r:id="rId28"/>
    <p:sldId id="300" r:id="rId29"/>
    <p:sldId id="286" r:id="rId30"/>
    <p:sldId id="270" r:id="rId31"/>
    <p:sldId id="271" r:id="rId32"/>
    <p:sldId id="272" r:id="rId33"/>
    <p:sldId id="293" r:id="rId34"/>
    <p:sldId id="273" r:id="rId35"/>
    <p:sldId id="294" r:id="rId36"/>
    <p:sldId id="297" r:id="rId37"/>
    <p:sldId id="298" r:id="rId38"/>
    <p:sldId id="275" r:id="rId39"/>
    <p:sldId id="301" r:id="rId40"/>
    <p:sldId id="302" r:id="rId41"/>
    <p:sldId id="303" r:id="rId42"/>
  </p:sldIdLst>
  <p:sldSz cx="12192000" cy="6858000"/>
  <p:notesSz cx="7559675" cy="10691495"/>
  <p:custDataLst>
    <p:tags r:id="rId4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1.xml" /><Relationship Id="rId11" Type="http://schemas.openxmlformats.org/officeDocument/2006/relationships/slide" Target="slides/slide2.xml" /><Relationship Id="rId12" Type="http://schemas.openxmlformats.org/officeDocument/2006/relationships/slide" Target="slides/slide3.xml" /><Relationship Id="rId13" Type="http://schemas.openxmlformats.org/officeDocument/2006/relationships/slide" Target="slides/slide4.xml" /><Relationship Id="rId14" Type="http://schemas.openxmlformats.org/officeDocument/2006/relationships/slide" Target="slides/slide5.xml" /><Relationship Id="rId15" Type="http://schemas.openxmlformats.org/officeDocument/2006/relationships/slide" Target="slides/slide6.xml" /><Relationship Id="rId16" Type="http://schemas.openxmlformats.org/officeDocument/2006/relationships/slide" Target="slides/slide7.xml" /><Relationship Id="rId17" Type="http://schemas.openxmlformats.org/officeDocument/2006/relationships/slide" Target="slides/slide8.xml" /><Relationship Id="rId18" Type="http://schemas.openxmlformats.org/officeDocument/2006/relationships/slide" Target="slides/slide9.xml" /><Relationship Id="rId19" Type="http://schemas.openxmlformats.org/officeDocument/2006/relationships/slide" Target="slides/slide10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1.xml" /><Relationship Id="rId21" Type="http://schemas.openxmlformats.org/officeDocument/2006/relationships/slide" Target="slides/slide12.xml" /><Relationship Id="rId22" Type="http://schemas.openxmlformats.org/officeDocument/2006/relationships/slide" Target="slides/slide13.xml" /><Relationship Id="rId23" Type="http://schemas.openxmlformats.org/officeDocument/2006/relationships/slide" Target="slides/slide14.xml" /><Relationship Id="rId24" Type="http://schemas.openxmlformats.org/officeDocument/2006/relationships/slide" Target="slides/slide15.xml" /><Relationship Id="rId25" Type="http://schemas.openxmlformats.org/officeDocument/2006/relationships/slide" Target="slides/slide16.xml" /><Relationship Id="rId26" Type="http://schemas.openxmlformats.org/officeDocument/2006/relationships/slide" Target="slides/slide17.xml" /><Relationship Id="rId27" Type="http://schemas.openxmlformats.org/officeDocument/2006/relationships/slide" Target="slides/slide18.xml" /><Relationship Id="rId28" Type="http://schemas.openxmlformats.org/officeDocument/2006/relationships/slide" Target="slides/slide19.xml" /><Relationship Id="rId29" Type="http://schemas.openxmlformats.org/officeDocument/2006/relationships/slide" Target="slides/slide20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1.xml" /><Relationship Id="rId31" Type="http://schemas.openxmlformats.org/officeDocument/2006/relationships/slide" Target="slides/slide22.xml" /><Relationship Id="rId32" Type="http://schemas.openxmlformats.org/officeDocument/2006/relationships/slide" Target="slides/slide23.xml" /><Relationship Id="rId33" Type="http://schemas.openxmlformats.org/officeDocument/2006/relationships/slide" Target="slides/slide24.xml" /><Relationship Id="rId34" Type="http://schemas.openxmlformats.org/officeDocument/2006/relationships/slide" Target="slides/slide25.xml" /><Relationship Id="rId35" Type="http://schemas.openxmlformats.org/officeDocument/2006/relationships/slide" Target="slides/slide26.xml" /><Relationship Id="rId36" Type="http://schemas.openxmlformats.org/officeDocument/2006/relationships/slide" Target="slides/slide27.xml" /><Relationship Id="rId37" Type="http://schemas.openxmlformats.org/officeDocument/2006/relationships/slide" Target="slides/slide28.xml" /><Relationship Id="rId38" Type="http://schemas.openxmlformats.org/officeDocument/2006/relationships/slide" Target="slides/slide29.xml" /><Relationship Id="rId39" Type="http://schemas.openxmlformats.org/officeDocument/2006/relationships/slide" Target="slides/slide30.xml" /><Relationship Id="rId4" Type="http://schemas.openxmlformats.org/officeDocument/2006/relationships/slideMaster" Target="slideMasters/slideMaster4.xml" /><Relationship Id="rId40" Type="http://schemas.openxmlformats.org/officeDocument/2006/relationships/slide" Target="slides/slide31.xml" /><Relationship Id="rId41" Type="http://schemas.openxmlformats.org/officeDocument/2006/relationships/slide" Target="slides/slide32.xml" /><Relationship Id="rId42" Type="http://schemas.openxmlformats.org/officeDocument/2006/relationships/slide" Target="slides/slide33.xml" /><Relationship Id="rId43" Type="http://schemas.openxmlformats.org/officeDocument/2006/relationships/tags" Target="tags/tag1.xml" /><Relationship Id="rId44" Type="http://schemas.openxmlformats.org/officeDocument/2006/relationships/presProps" Target="presProps.xml" /><Relationship Id="rId45" Type="http://schemas.openxmlformats.org/officeDocument/2006/relationships/viewProps" Target="viewProps.xml" /><Relationship Id="rId46" Type="http://schemas.openxmlformats.org/officeDocument/2006/relationships/theme" Target="theme/theme1.xml" /><Relationship Id="rId47" Type="http://schemas.openxmlformats.org/officeDocument/2006/relationships/tableStyles" Target="tableStyles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notesMaster" Target="notesMasters/notesMaster1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9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9DEC1-2AA6-4C23-ABB1-9E8DDF5E623C}" type="datetimeFigureOut">
              <a:rPr lang="ru-RU" smtClean="0"/>
              <a:t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38191-8E95-4CBE-8CFF-51004978C438}" type="slidenum">
              <a:rPr lang="ru-RU" smtClean="0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AEB82A-E188-4EC3-A976-6ACB2D5576C4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/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/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AF45E-1ED2-4533-A3E7-628F71F94057}" type="slidenum">
              <a:rPr/>
              <a:t/>
            </a:fld>
            <a:endParaRPr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2.jpeg" /><Relationship Id="rId4" Type="http://schemas.openxmlformats.org/officeDocument/2006/relationships/theme" Target="../theme/theme8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 idx="4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/>
              </a:tabLst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 panose="020f0502020204030204"/>
                <a:ea typeface="Calibri" panose="020f0502020204030204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/>
              </a:tabLst>
            </a:pPr>
            <a:fld id="{5E3C5FC0-8FC1-40BB-BAED-2A4D9AFE5C79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 panose="020f0502020204030204"/>
                <a:ea typeface="Calibri" panose="020f0502020204030204"/>
              </a:rPr>
              <a:t/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 idx="16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/>
              </a:tabLst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 panose="020f0502020204030204"/>
                <a:ea typeface="Calibri" panose="020f0502020204030204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/>
              </a:tabLst>
            </a:pPr>
            <a:fld id="{952BE16B-A97F-46E1-95AE-E31C63462DD1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 panose="020f0502020204030204"/>
                <a:ea typeface="Calibri" panose="020f0502020204030204"/>
              </a:rPr>
              <a:t/>
            </a:fld>
            <a:endParaRPr lang="ru-RU" sz="1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/>
              </a:tabLst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 panose="020f0502020204030204"/>
                <a:ea typeface="Calibri" panose="020f0502020204030204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/>
              </a:tabLst>
            </a:pPr>
            <a:fld id="{843D87F7-651D-4C02-BDC7-3515551149EC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 panose="020f0502020204030204"/>
                <a:ea typeface="Calibri" panose="020f0502020204030204"/>
              </a:rPr>
              <a:t/>
            </a:fld>
            <a:endParaRPr lang="ru-RU" sz="1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/>
              </a:tabLst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 panose="020f0502020204030204"/>
                <a:ea typeface="Calibri" panose="020f0502020204030204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/>
              </a:tabLst>
            </a:pPr>
            <a:fld id="{D223C62B-416F-49FB-B9AE-E91B5BD057C7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 panose="020f0502020204030204"/>
                <a:ea typeface="Calibri" panose="020f0502020204030204"/>
              </a:rPr>
              <a:t/>
            </a:fld>
            <a:endParaRPr lang="ru-RU" sz="1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/>
              </a:tabLst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 panose="020f0502020204030204"/>
                <a:ea typeface="Calibri" panose="020f0502020204030204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/>
              </a:tabLst>
            </a:pPr>
            <a:fld id="{D26FE193-5864-416C-AB59-926EC6B3765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 panose="020f0502020204030204"/>
                <a:ea typeface="Calibri" panose="020f0502020204030204"/>
              </a:rPr>
              <a:t/>
            </a:fld>
            <a:endParaRPr lang="ru-RU" sz="1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/>
              </a:tabLst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 panose="020f0502020204030204"/>
                <a:ea typeface="Calibri" panose="020f0502020204030204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/>
              </a:tabLst>
            </a:pPr>
            <a:fld id="{9D92EAC3-057F-427C-93E2-43B1C38330BE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 panose="020f0502020204030204"/>
                <a:ea typeface="Calibri" panose="020f0502020204030204"/>
              </a:rPr>
              <a:t/>
            </a:fld>
            <a:endParaRPr lang="ru-RU" sz="1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/>
              </a:tabLst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/>
              </a:tabLst>
              <a:def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 panose="020f0502020204030204"/>
                <a:ea typeface="Calibri" panose="020f0502020204030204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/>
              </a:tabLst>
            </a:pPr>
            <a:fld id="{F471D13A-3FDC-40E9-85D0-EE6557EC6BB8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 panose="020f0502020204030204"/>
                <a:ea typeface="Calibri" panose="020f0502020204030204"/>
              </a:rPr>
              <a:t/>
            </a:fld>
            <a:endParaRPr lang="ru-RU" sz="1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 panose="02020603050405020304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</a:rPr>
              <a:t>&lt;дата/время&gt;</a:t>
            </a:r>
            <a:endParaRPr lang="ru-RU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indent="0" algn="r">
              <a:lnSpc>
                <a:spcPct val="100000"/>
              </a:lnSpc>
              <a:buNone/>
              <a:tabLst>
                <a:tab pos="0"/>
              </a:tabLst>
            </a:pPr>
            <a:fld id="{9B6951CB-6D39-4E0B-AD11-2E9E0DD43D0A}" type="slidenum">
              <a:rPr lang="ru-RU" sz="1200" b="0" strike="noStrike" spc="-1">
                <a:solidFill>
                  <a:schemeClr val="dk1">
                    <a:tint val="75000"/>
                  </a:schemeClr>
                </a:solidFill>
                <a:latin typeface="Calibri" panose="020f0502020204030204"/>
                <a:ea typeface="Calibri" panose="020f0502020204030204"/>
              </a:rPr>
              <a:t/>
            </a:fld>
            <a:endParaRPr lang="ru-RU" sz="1200" b="0" strike="noStrike" spc="-1">
              <a:solidFill>
                <a:srgbClr val="000000"/>
              </a:solidFill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6" name="Shape 88"/>
          <p:cNvSpPr/>
          <p:nvPr/>
        </p:nvSpPr>
        <p:spPr>
          <a:xfrm>
            <a:off x="363577" y="244793"/>
            <a:ext cx="10103760" cy="67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90000"/>
              </a:lnSpc>
              <a:tabLst>
                <a:tab pos="0"/>
              </a:tabLst>
            </a:pP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90"/>
            <a:ext cx="1592578" cy="1643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92578" y="101690"/>
            <a:ext cx="8640920" cy="5507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учреждение, </a:t>
            </a:r>
            <a:br>
              <a:rPr lang="ru-RU" sz="1800" b="1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осуществляющее психолого-педагогическую и медико-социальную помощь </a:t>
            </a:r>
            <a:br>
              <a:rPr lang="ru-RU" sz="1800" b="1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>
                <a:ln w="1905"/>
                <a:solidFill>
                  <a:srgbClr val="4E67C8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диагностики и консультирования» Краснодарского края</a:t>
            </a:r>
            <a:endParaRPr lang="ru-RU" sz="1800" b="1">
              <a:ln w="1905"/>
              <a:solidFill>
                <a:srgbClr val="4E67C8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endParaRPr lang="en-US" altLang="ru-RU"/>
          </a:p>
          <a:p>
            <a:pPr algn="ctr"/>
            <a:r>
              <a:rPr lang="ru-RU" altLang="en-US" sz="2800" b="1" i="1">
                <a:solidFill>
                  <a:srgbClr val="FF0000"/>
                </a:solidFill>
              </a:rPr>
              <a:t>Внимание, взрослые! Тревожные сигналы!</a:t>
            </a:r>
            <a:endParaRPr lang="ru-RU" altLang="en-US" sz="2800" b="1" i="1">
              <a:solidFill>
                <a:srgbClr val="FF0000"/>
              </a:solidFill>
            </a:endParaRPr>
          </a:p>
          <a:p>
            <a:pPr algn="ctr"/>
            <a:endParaRPr lang="ru-RU" altLang="en-US" b="1" i="1"/>
          </a:p>
          <a:p>
            <a:pPr algn="ctr"/>
            <a:endParaRPr lang="ru-RU" altLang="en-US" b="1" i="1"/>
          </a:p>
          <a:p>
            <a:pPr algn="ctr"/>
            <a:endParaRPr lang="ru-RU" altLang="en-US" b="1" i="1"/>
          </a:p>
          <a:p>
            <a:pPr algn="ctr"/>
            <a:r>
              <a:rPr lang="ru-RU" altLang="en-US" b="1" i="1"/>
              <a:t>(мероприятие для родителей и педагогов для профилактики явлений экстремизма, терроризма,колумбайна (скулшутинга)</a:t>
            </a:r>
            <a:endParaRPr lang="ru-RU" altLang="en-US" b="1" i="1"/>
          </a:p>
          <a:p>
            <a:pPr algn="ctr"/>
            <a:endParaRPr lang="ru-RU" altLang="en-US" b="1" i="1"/>
          </a:p>
          <a:p>
            <a:pPr algn="ctr"/>
            <a:endParaRPr lang="ru-RU" altLang="en-US" b="1" i="1"/>
          </a:p>
          <a:p>
            <a:pPr algn="ctr"/>
            <a:endParaRPr lang="ru-RU" altLang="en-US" b="1" i="1"/>
          </a:p>
          <a:p>
            <a:pPr algn="ctr"/>
            <a:endParaRPr lang="ru-RU" altLang="en-US" b="1" i="1"/>
          </a:p>
          <a:p>
            <a:pPr algn="r"/>
            <a:r>
              <a:rPr lang="ru-RU" altLang="en-US" b="1" i="1"/>
              <a:t>Педагог-психолог Дзыгина О.С.</a:t>
            </a:r>
            <a:endParaRPr lang="ru-RU" altLang="en-US" b="1" i="1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131695" y="1485900"/>
            <a:ext cx="8837295" cy="24091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266700">
              <a:lnSpc>
                <a:spcPct val="107000"/>
              </a:lnSpc>
            </a:pPr>
            <a:r>
              <a:rPr sz="4000">
                <a:solidFill>
                  <a:srgbClr val="333333"/>
                </a:solidFill>
                <a:latin typeface="Arial"/>
                <a:ea typeface="Times New Roman" panose="02020603050405020304"/>
              </a:rPr>
              <a:t>Как распознать "экстремистский материал"?</a:t>
            </a:r>
            <a:endParaRPr sz="4000">
              <a:solidFill>
                <a:srgbClr val="333333"/>
              </a:solidFill>
              <a:latin typeface="Arial"/>
              <a:ea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77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40665" y="0"/>
            <a:ext cx="11951970" cy="673417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66700">
              <a:lnSpc>
                <a:spcPct val="107000"/>
              </a:lnSpc>
            </a:pPr>
            <a:r>
              <a:rPr sz="3200" b="1" i="1">
                <a:solidFill>
                  <a:srgbClr val="2C2D2E"/>
                </a:solidFill>
                <a:latin typeface="Arial"/>
                <a:ea typeface="Times New Roman" panose="02020603050405020304"/>
              </a:rPr>
              <a:t>Как правило, в молодежные неформальные объединения, имеющие экстремистскую направленность, попадают подростки со следующими проблемами:</a:t>
            </a:r>
            <a:endParaRPr sz="3200" b="1" i="1">
              <a:solidFill>
                <a:srgbClr val="2C2D2E"/>
              </a:solidFill>
              <a:latin typeface="Arial"/>
              <a:ea typeface="Times New Roman"/>
            </a:endParaRPr>
          </a:p>
          <a:p>
            <a:pPr defTabSz="266700">
              <a:lnSpc>
                <a:spcPct val="107000"/>
              </a:lnSpc>
            </a:pPr>
            <a:r>
              <a:rPr sz="3200">
                <a:solidFill>
                  <a:srgbClr val="2C2D2E"/>
                </a:solidFill>
                <a:latin typeface="Arial"/>
                <a:ea typeface="Times New Roman" panose="02020603050405020304"/>
              </a:rPr>
              <a:t>- дефицит или отсутствие значимых взрослых в окружении;</a:t>
            </a:r>
            <a:endParaRPr sz="3200">
              <a:solidFill>
                <a:srgbClr val="2C2D2E"/>
              </a:solidFill>
              <a:latin typeface="Arial"/>
              <a:ea typeface="Times New Roman"/>
            </a:endParaRPr>
          </a:p>
          <a:p>
            <a:pPr defTabSz="266700">
              <a:lnSpc>
                <a:spcPct val="107000"/>
              </a:lnSpc>
            </a:pPr>
            <a:r>
              <a:rPr sz="3200">
                <a:solidFill>
                  <a:srgbClr val="2C2D2E"/>
                </a:solidFill>
                <a:latin typeface="Arial"/>
                <a:ea typeface="Times New Roman" panose="02020603050405020304"/>
              </a:rPr>
              <a:t>- неуверенность в себе;</a:t>
            </a:r>
            <a:endParaRPr sz="3200">
              <a:solidFill>
                <a:srgbClr val="2C2D2E"/>
              </a:solidFill>
              <a:latin typeface="Arial"/>
              <a:ea typeface="Times New Roman" panose="02020603050405020304"/>
            </a:endParaRPr>
          </a:p>
          <a:p>
            <a:pPr defTabSz="266700">
              <a:lnSpc>
                <a:spcPct val="107000"/>
              </a:lnSpc>
            </a:pPr>
            <a:r>
              <a:rPr sz="3200">
                <a:solidFill>
                  <a:srgbClr val="2C2D2E"/>
                </a:solidFill>
                <a:latin typeface="Arial"/>
                <a:ea typeface="Times New Roman" panose="02020603050405020304"/>
              </a:rPr>
              <a:t>трудности с контролированием своих эмоций;</a:t>
            </a:r>
            <a:endParaRPr sz="3200">
              <a:solidFill>
                <a:srgbClr val="2C2D2E"/>
              </a:solidFill>
              <a:latin typeface="Arial"/>
              <a:ea typeface="Times New Roman" panose="02020603050405020304"/>
            </a:endParaRPr>
          </a:p>
          <a:p>
            <a:pPr defTabSz="266700">
              <a:lnSpc>
                <a:spcPct val="107000"/>
              </a:lnSpc>
            </a:pPr>
            <a:r>
              <a:rPr sz="3200">
                <a:solidFill>
                  <a:srgbClr val="2C2D2E"/>
                </a:solidFill>
                <a:latin typeface="Arial"/>
                <a:ea typeface="Times New Roman" panose="02020603050405020304"/>
              </a:rPr>
              <a:t>- повышенная агрессивность;</a:t>
            </a:r>
            <a:endParaRPr sz="3200">
              <a:solidFill>
                <a:srgbClr val="2C2D2E"/>
              </a:solidFill>
              <a:latin typeface="Arial"/>
              <a:ea typeface="Times New Roman" panose="02020603050405020304"/>
            </a:endParaRPr>
          </a:p>
          <a:p>
            <a:pPr defTabSz="266700">
              <a:lnSpc>
                <a:spcPct val="107000"/>
              </a:lnSpc>
            </a:pPr>
            <a:r>
              <a:rPr sz="3200">
                <a:solidFill>
                  <a:srgbClr val="2C2D2E"/>
                </a:solidFill>
                <a:latin typeface="Arial"/>
                <a:ea typeface="Times New Roman" panose="02020603050405020304"/>
              </a:rPr>
              <a:t>- озлобленность;</a:t>
            </a:r>
            <a:endParaRPr sz="3200">
              <a:solidFill>
                <a:srgbClr val="2C2D2E"/>
              </a:solidFill>
              <a:latin typeface="Arial"/>
              <a:ea typeface="Times New Roman" panose="02020603050405020304"/>
            </a:endParaRPr>
          </a:p>
          <a:p>
            <a:pPr defTabSz="266700">
              <a:lnSpc>
                <a:spcPct val="107000"/>
              </a:lnSpc>
            </a:pPr>
            <a:r>
              <a:rPr sz="3200">
                <a:solidFill>
                  <a:srgbClr val="2C2D2E"/>
                </a:solidFill>
                <a:latin typeface="Arial"/>
                <a:ea typeface="Times New Roman" panose="02020603050405020304"/>
              </a:rPr>
              <a:t>- нежелание добиваться каких-либо целей;</a:t>
            </a:r>
            <a:endParaRPr sz="3200">
              <a:solidFill>
                <a:srgbClr val="2C2D2E"/>
              </a:solidFill>
              <a:latin typeface="Arial"/>
              <a:ea typeface="Times New Roman" panose="02020603050405020304"/>
            </a:endParaRPr>
          </a:p>
          <a:p>
            <a:pPr defTabSz="266700">
              <a:lnSpc>
                <a:spcPct val="107000"/>
              </a:lnSpc>
            </a:pPr>
            <a:r>
              <a:rPr sz="3200">
                <a:solidFill>
                  <a:srgbClr val="2C2D2E"/>
                </a:solidFill>
                <a:latin typeface="Arial"/>
                <a:ea typeface="Times New Roman" panose="02020603050405020304"/>
              </a:rPr>
              <a:t>- стремление постоянно получать удовольствие, не прикладывая усилий;</a:t>
            </a:r>
            <a:endParaRPr sz="3200">
              <a:solidFill>
                <a:srgbClr val="2C2D2E"/>
              </a:solidFill>
              <a:latin typeface="Arial"/>
              <a:ea typeface="Times New Roman" panose="02020603050405020304"/>
            </a:endParaRPr>
          </a:p>
          <a:p>
            <a:pPr defTabSz="266700">
              <a:lnSpc>
                <a:spcPct val="107000"/>
              </a:lnSpc>
            </a:pPr>
            <a:r>
              <a:rPr sz="3200">
                <a:solidFill>
                  <a:srgbClr val="2C2D2E"/>
                </a:solidFill>
                <a:latin typeface="Arial"/>
                <a:ea typeface="Times New Roman" panose="02020603050405020304"/>
              </a:rPr>
              <a:t>- ощущение безвыходности.</a:t>
            </a:r>
            <a:endParaRPr sz="3200">
              <a:solidFill>
                <a:srgbClr val="2C2D2E"/>
              </a:solidFill>
              <a:latin typeface="Arial"/>
              <a:ea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635125" y="1230630"/>
            <a:ext cx="9779000" cy="351853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266700">
              <a:lnSpc>
                <a:spcPct val="107000"/>
              </a:lnSpc>
            </a:pPr>
            <a:r>
              <a:rPr sz="3600" b="1" i="1" u="sng">
                <a:latin typeface="Calibri" panose="020f0502020204030204"/>
                <a:ea typeface="Calibri" panose="020f0502020204030204"/>
              </a:rPr>
              <a:t>Если подросток присоединился к какой-либо группировке. Небезопасно ли это? </a:t>
            </a:r>
            <a:endParaRPr sz="3600" b="1" i="1" u="sng">
              <a:latin typeface="Calibri"/>
              <a:ea typeface="Calibri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402590" y="-635"/>
            <a:ext cx="11682730" cy="673798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66700" fontAlgn="base"/>
            <a:r>
              <a:rPr sz="3200" b="1" i="1" u="sng">
                <a:solidFill>
                  <a:srgbClr val="3A2F28"/>
                </a:solidFill>
                <a:latin typeface="Arial"/>
                <a:ea typeface="Times New Roman" panose="02020603050405020304"/>
              </a:rPr>
              <a:t>Асоциальные группы наиболее распространенные:</a:t>
            </a:r>
            <a:endParaRPr sz="3200" b="1" i="1" u="sng">
              <a:solidFill>
                <a:srgbClr val="3A2F28"/>
              </a:solidFill>
              <a:latin typeface="Arial"/>
              <a:ea typeface="Times New Roman"/>
            </a:endParaRPr>
          </a:p>
          <a:p>
            <a:pPr defTabSz="266700" fontAlgn="base"/>
            <a:r>
              <a:rPr sz="3200">
                <a:solidFill>
                  <a:srgbClr val="3A2F28"/>
                </a:solidFill>
                <a:latin typeface="Arial"/>
                <a:ea typeface="Times New Roman" panose="02020603050405020304"/>
              </a:rPr>
              <a:t>направления хип-хоп культуры: брейк-данс, граффити, искусство «эм-си» (МС), ди-джеинг, рэп-музыка; рок-музыка; авторская песня;</a:t>
            </a:r>
            <a:endParaRPr sz="3200">
              <a:solidFill>
                <a:srgbClr val="3A2F28"/>
              </a:solidFill>
              <a:latin typeface="Arial"/>
              <a:ea typeface="Times New Roman"/>
            </a:endParaRPr>
          </a:p>
          <a:p>
            <a:pPr defTabSz="266700" fontAlgn="base"/>
            <a:r>
              <a:rPr sz="3200">
                <a:solidFill>
                  <a:srgbClr val="3A2F28"/>
                </a:solidFill>
                <a:latin typeface="Arial"/>
                <a:ea typeface="Times New Roman" panose="02020603050405020304"/>
              </a:rPr>
              <a:t>экстремальное катание: скейтборд, роллер-спорт, велоэкстрим; неформальное авто-мото-движение: байкерское (мото) движение, дрэгрэйсинг (гонки на автомобилях);</a:t>
            </a:r>
            <a:endParaRPr sz="3200">
              <a:solidFill>
                <a:srgbClr val="3A2F28"/>
              </a:solidFill>
              <a:latin typeface="Arial"/>
              <a:ea typeface="Times New Roman" panose="02020603050405020304"/>
            </a:endParaRPr>
          </a:p>
          <a:p>
            <a:pPr defTabSz="266700" fontAlgn="base"/>
            <a:r>
              <a:rPr sz="3200">
                <a:solidFill>
                  <a:srgbClr val="3A2F28"/>
                </a:solidFill>
                <a:latin typeface="Arial"/>
                <a:ea typeface="Times New Roman" panose="02020603050405020304"/>
              </a:rPr>
              <a:t>«фанатское» движение: фанаты спортивных клубов, фэн-клубы звезд эстрады; черлидинг; «клубная» культура»;</a:t>
            </a:r>
            <a:endParaRPr sz="3200">
              <a:solidFill>
                <a:srgbClr val="3A2F28"/>
              </a:solidFill>
              <a:latin typeface="Arial"/>
              <a:ea typeface="Times New Roman" panose="02020603050405020304"/>
            </a:endParaRPr>
          </a:p>
          <a:p>
            <a:pPr defTabSz="266700" fontAlgn="base"/>
            <a:r>
              <a:rPr sz="3200">
                <a:solidFill>
                  <a:srgbClr val="3A2F28"/>
                </a:solidFill>
                <a:latin typeface="Arial"/>
                <a:ea typeface="Times New Roman" panose="02020603050405020304"/>
              </a:rPr>
              <a:t>игровые неформальные виды спорта: сокс, фризби и т.д.;</a:t>
            </a:r>
            <a:endParaRPr sz="3200">
              <a:solidFill>
                <a:srgbClr val="3A2F28"/>
              </a:solidFill>
              <a:latin typeface="Arial"/>
              <a:ea typeface="Times New Roman" panose="02020603050405020304"/>
            </a:endParaRPr>
          </a:p>
          <a:p>
            <a:pPr defTabSz="266700" fontAlgn="base"/>
            <a:r>
              <a:rPr sz="3200">
                <a:solidFill>
                  <a:srgbClr val="3A2F28"/>
                </a:solidFill>
                <a:latin typeface="Arial"/>
                <a:ea typeface="Times New Roman" panose="02020603050405020304"/>
              </a:rPr>
              <a:t>панки, мажоры и т.д.</a:t>
            </a:r>
            <a:endParaRPr sz="3200">
              <a:solidFill>
                <a:srgbClr val="3A2F28"/>
              </a:solidFill>
              <a:latin typeface="Arial"/>
              <a:ea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65405" y="93345"/>
            <a:ext cx="12126595" cy="676402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66700" fontAlgn="base"/>
            <a:r>
              <a:rPr sz="2800" b="1" i="1" u="sng">
                <a:solidFill>
                  <a:srgbClr val="3A2F28"/>
                </a:solidFill>
                <a:latin typeface="Arial"/>
                <a:ea typeface="Times New Roman" panose="02020603050405020304"/>
              </a:rPr>
              <a:t>Антисоциальные группы: объединения (группировки) по территориальному признаку, молодежные организации экстремистской направленности:</a:t>
            </a:r>
            <a:r>
              <a:rPr sz="2800">
                <a:solidFill>
                  <a:srgbClr val="3A2F28"/>
                </a:solidFill>
                <a:latin typeface="Arial"/>
                <a:ea typeface="Times New Roman" panose="02020603050405020304"/>
              </a:rPr>
              <a:t> </a:t>
            </a:r>
            <a:endParaRPr sz="2800">
              <a:solidFill>
                <a:srgbClr val="3A2F28"/>
              </a:solidFill>
              <a:latin typeface="Arial"/>
              <a:ea typeface="Times New Roman"/>
            </a:endParaRPr>
          </a:p>
          <a:p>
            <a:pPr defTabSz="266700" fontAlgn="base"/>
            <a:r>
              <a:rPr sz="2800">
                <a:solidFill>
                  <a:srgbClr val="3A2F28"/>
                </a:solidFill>
                <a:latin typeface="Arial"/>
                <a:ea typeface="Times New Roman" panose="02020603050405020304"/>
              </a:rPr>
              <a:t>националистическо-расистской, религиозной, политической.</a:t>
            </a:r>
            <a:endParaRPr sz="2800">
              <a:solidFill>
                <a:srgbClr val="3A2F28"/>
              </a:solidFill>
              <a:latin typeface="Arial"/>
              <a:ea typeface="Times New Roman" panose="02020603050405020304"/>
            </a:endParaRPr>
          </a:p>
          <a:p>
            <a:pPr defTabSz="266700" fontAlgn="base"/>
            <a:endParaRPr sz="2800">
              <a:solidFill>
                <a:srgbClr val="3A2F28"/>
              </a:solidFill>
              <a:latin typeface="Arial"/>
              <a:ea typeface="Times New Roman" panose="02020603050405020304"/>
            </a:endParaRPr>
          </a:p>
          <a:p>
            <a:pPr defTabSz="266700" fontAlgn="base"/>
            <a:r>
              <a:rPr sz="2800">
                <a:solidFill>
                  <a:srgbClr val="3A2F28"/>
                </a:solidFill>
                <a:latin typeface="Arial"/>
                <a:ea typeface="Times New Roman" panose="02020603050405020304"/>
              </a:rPr>
              <a:t>К организациям националистическо-расистской направленности в первую очередь, следует отнести движение скинхедов.</a:t>
            </a:r>
            <a:endParaRPr sz="2800">
              <a:solidFill>
                <a:srgbClr val="3A2F28"/>
              </a:solidFill>
              <a:latin typeface="Arial"/>
              <a:ea typeface="Times New Roman" panose="02020603050405020304"/>
            </a:endParaRPr>
          </a:p>
          <a:p>
            <a:pPr defTabSz="266700" fontAlgn="base"/>
            <a:r>
              <a:rPr sz="2800">
                <a:solidFill>
                  <a:srgbClr val="3A2F28"/>
                </a:solidFill>
                <a:latin typeface="Arial"/>
                <a:ea typeface="Times New Roman" panose="02020603050405020304"/>
              </a:rPr>
              <a:t>Скинхеды – от английского skinhead (бритоголовые). Характерной особенностью движения скинхедов в России является сращивание некоторых группировок с уголовно-преступной средой. Это происходит потому, что часть лидеров группировок имеют уголовное прошлое и придерживаются «воровских» традиций.</a:t>
            </a:r>
            <a:endParaRPr sz="2800">
              <a:solidFill>
                <a:srgbClr val="3A2F28"/>
              </a:solidFill>
              <a:latin typeface="Arial"/>
              <a:ea typeface="Times New Roman" panose="02020603050405020304"/>
            </a:endParaRPr>
          </a:p>
          <a:p>
            <a:pPr defTabSz="266700" fontAlgn="base"/>
            <a:r>
              <a:rPr sz="2800">
                <a:solidFill>
                  <a:srgbClr val="3A2F28"/>
                </a:solidFill>
                <a:latin typeface="Arial"/>
                <a:ea typeface="Times New Roman" panose="02020603050405020304"/>
              </a:rPr>
              <a:t>Вызывают серьезные опасения случаи сращивания скинхедов с футбольными фанатами, отличающимися агрессивностью.</a:t>
            </a:r>
            <a:endParaRPr sz="2800">
              <a:solidFill>
                <a:srgbClr val="3A2F28"/>
              </a:solidFill>
              <a:latin typeface="Arial"/>
              <a:ea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89230" y="167640"/>
            <a:ext cx="11917045" cy="662686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66700" fontAlgn="base"/>
            <a:r>
              <a:rPr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В настоящее время наблюдается рост активности ряда объединений религиозной направленности, культивирующих религиозный фанатизм, который основывается на извращённых духовных канонах. Наибольшую опасность сегодня представляют сторонники нетрадиционного для российских мусульман течения ислама – ваххабизм.</a:t>
            </a:r>
            <a:r>
              <a:rPr lang="en-US" altLang="ru-RU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(</a:t>
            </a:r>
            <a:r>
              <a:rPr altLang="en-US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«</a:t>
            </a:r>
            <a:r>
              <a:rPr lang="en-US" altLang="en-US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Хизбут</a:t>
            </a:r>
            <a:r>
              <a:rPr lang="en-US" altLang="ru-RU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-</a:t>
            </a:r>
            <a:r>
              <a:rPr lang="en-US" altLang="en-US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Тахрир</a:t>
            </a:r>
            <a:r>
              <a:rPr altLang="en-US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»</a:t>
            </a:r>
            <a:r>
              <a:rPr lang="en-US" altLang="ru-RU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, </a:t>
            </a:r>
            <a:r>
              <a:rPr altLang="en-US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«</a:t>
            </a:r>
            <a:r>
              <a:rPr lang="en-US" altLang="en-US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ИДУ</a:t>
            </a:r>
            <a:r>
              <a:rPr altLang="en-US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»</a:t>
            </a:r>
            <a:r>
              <a:rPr lang="en-US" altLang="ru-RU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, </a:t>
            </a:r>
            <a:r>
              <a:rPr altLang="en-US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«</a:t>
            </a:r>
            <a:r>
              <a:rPr lang="en-US" altLang="en-US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Рефах</a:t>
            </a:r>
            <a:r>
              <a:rPr altLang="en-US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»</a:t>
            </a:r>
            <a:r>
              <a:rPr lang="en-US" altLang="ru-RU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, </a:t>
            </a:r>
            <a:r>
              <a:rPr altLang="en-US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«</a:t>
            </a:r>
            <a:r>
              <a:rPr lang="en-US" altLang="en-US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Аль</a:t>
            </a:r>
            <a:r>
              <a:rPr lang="en-US" altLang="ru-RU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-</a:t>
            </a:r>
            <a:r>
              <a:rPr lang="en-US" altLang="en-US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Фатх</a:t>
            </a:r>
            <a:r>
              <a:rPr altLang="en-US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»</a:t>
            </a:r>
            <a:r>
              <a:rPr lang="en-US" altLang="ru-RU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, </a:t>
            </a:r>
            <a:r>
              <a:rPr altLang="en-US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«</a:t>
            </a:r>
            <a:r>
              <a:rPr lang="en-US" altLang="en-US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НУР</a:t>
            </a:r>
            <a:r>
              <a:rPr altLang="en-US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»</a:t>
            </a:r>
            <a:r>
              <a:rPr lang="en-US" altLang="ru-RU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 </a:t>
            </a:r>
            <a:r>
              <a:rPr lang="en-US" altLang="en-US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и</a:t>
            </a:r>
            <a:r>
              <a:rPr lang="en-US" altLang="ru-RU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 </a:t>
            </a:r>
            <a:r>
              <a:rPr lang="en-US" altLang="en-US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др</a:t>
            </a:r>
            <a:r>
              <a:rPr lang="en-US" altLang="ru-RU" sz="4000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.)</a:t>
            </a:r>
            <a:endParaRPr lang="en-US" altLang="ru-RU" sz="4000" i="1">
              <a:solidFill>
                <a:srgbClr val="3A2F28"/>
              </a:solidFill>
              <a:latin typeface="Arial"/>
              <a:ea typeface="Times New Roman"/>
            </a:endParaRPr>
          </a:p>
        </p:txBody>
      </p:sp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240665" y="102870"/>
            <a:ext cx="11864975" cy="675513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66700" fontAlgn="base"/>
            <a:r>
              <a:rPr sz="2800">
                <a:solidFill>
                  <a:srgbClr val="3A2F28"/>
                </a:solidFill>
                <a:latin typeface="Arial"/>
                <a:ea typeface="Times New Roman" panose="02020603050405020304"/>
              </a:rPr>
              <a:t>Еще одним религиозным течением, в рядах которого наблюдается большое количество молодых людей, являются сатанисты.</a:t>
            </a:r>
            <a:endParaRPr sz="2800">
              <a:solidFill>
                <a:srgbClr val="3A2F28"/>
              </a:solidFill>
              <a:latin typeface="Arial"/>
              <a:ea typeface="Times New Roman" panose="02020603050405020304"/>
            </a:endParaRPr>
          </a:p>
          <a:p>
            <a:pPr defTabSz="266700" fontAlgn="base"/>
            <a:r>
              <a:rPr sz="2800">
                <a:solidFill>
                  <a:srgbClr val="3A2F28"/>
                </a:solidFill>
                <a:latin typeface="Arial"/>
                <a:ea typeface="Times New Roman" panose="02020603050405020304"/>
              </a:rPr>
              <a:t>Из наиболее известных объединений сатанистов нашего времени можно назвать: </a:t>
            </a:r>
            <a:r>
              <a:rPr sz="2800" b="1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церковь сатаны, Международную ассоциацию люциферистов кельтско-восточного обряда, «Зелёный орден», «Чёрный ангел», «Южный крест», культ Афины Паллады, культ Изиды, «Готы».</a:t>
            </a:r>
            <a:endParaRPr sz="2800" b="1" i="1">
              <a:solidFill>
                <a:srgbClr val="3A2F28"/>
              </a:solidFill>
              <a:latin typeface="Arial"/>
              <a:ea typeface="Times New Roman"/>
            </a:endParaRPr>
          </a:p>
          <a:p>
            <a:pPr defTabSz="266700" fontAlgn="base"/>
            <a:r>
              <a:rPr sz="2800">
                <a:solidFill>
                  <a:srgbClr val="3A2F28"/>
                </a:solidFill>
                <a:latin typeface="Arial"/>
                <a:ea typeface="Times New Roman" panose="02020603050405020304"/>
              </a:rPr>
              <a:t>К числу экстремистских политических организаций и движений, наиболее активно действующих на территории России, ставящих своей целью изменение конституционного строя в России, относится партия </a:t>
            </a:r>
            <a:r>
              <a:rPr sz="2800" b="1" i="1">
                <a:solidFill>
                  <a:srgbClr val="3A2F28"/>
                </a:solidFill>
                <a:latin typeface="Arial"/>
                <a:ea typeface="Times New Roman" panose="02020603050405020304"/>
              </a:rPr>
              <a:t>«Русское национальное единство» (РНЕ)</a:t>
            </a:r>
            <a:r>
              <a:rPr sz="2800">
                <a:solidFill>
                  <a:srgbClr val="3A2F28"/>
                </a:solidFill>
                <a:latin typeface="Arial"/>
                <a:ea typeface="Times New Roman" panose="02020603050405020304"/>
              </a:rPr>
              <a:t>, которая является крупной праворадикальной политической организацией.</a:t>
            </a:r>
            <a:endParaRPr sz="2800">
              <a:solidFill>
                <a:srgbClr val="3A2F28"/>
              </a:solidFill>
              <a:latin typeface="Arial"/>
              <a:ea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47955" y="149225"/>
            <a:ext cx="11968480" cy="6708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defTabSz="266700"/>
            <a:r>
              <a:rPr sz="3600" b="1">
                <a:solidFill>
                  <a:srgbClr val="444141"/>
                </a:solidFill>
                <a:latin typeface="Open Sans"/>
                <a:ea typeface="Times New Roman" panose="02020603050405020304"/>
              </a:rPr>
              <a:t>Об ответственности за содействие и участие в экстремистской деятельности</a:t>
            </a:r>
            <a:endParaRPr sz="3600" b="1">
              <a:solidFill>
                <a:srgbClr val="444141"/>
              </a:solidFill>
              <a:latin typeface="Open Sans"/>
              <a:ea typeface="Times New Roman"/>
            </a:endParaRPr>
          </a:p>
          <a:p>
            <a:pPr algn="just" defTabSz="266700"/>
            <a:r>
              <a:rPr sz="3600">
                <a:solidFill>
                  <a:srgbClr val="444141"/>
                </a:solidFill>
                <a:latin typeface="Open Sans"/>
                <a:ea typeface="Times New Roman" panose="02020603050405020304"/>
              </a:rPr>
              <a:t>В соответствии с законодательством на территории Российской Федерации запрещаются распространение экстремистских материалов, а также их производство или хранение в целях распространения. Производство, хранение или распространение экстремистских материалов является правонарушением и влечет за собой ОТВЕТСТВЕННОСТЬ.</a:t>
            </a:r>
            <a:endParaRPr sz="3600">
              <a:solidFill>
                <a:srgbClr val="444141"/>
              </a:solidFill>
              <a:latin typeface="Open Sans"/>
              <a:ea typeface="Times New Roman"/>
            </a:endParaRP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195" y="71755"/>
            <a:ext cx="6186805" cy="618680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60" y="0"/>
            <a:ext cx="6517640" cy="651764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505" y="288290"/>
            <a:ext cx="6373495" cy="637349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20980"/>
            <a:ext cx="10972165" cy="1250315"/>
          </a:xfrm>
        </p:spPr>
        <p:txBody>
          <a:bodyPr/>
          <a:lstStyle/>
          <a:p>
            <a:pPr algn="ctr"/>
            <a:r>
              <a:rPr lang="ru-RU" altLang="en-US"/>
              <a:t>Каким способам защиты учим ребенка</a:t>
            </a:r>
            <a:endParaRPr lang="ru-RU" altLang="en-US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565" y="1181735"/>
            <a:ext cx="4907915" cy="549084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Текстовое поле 5"/>
          <p:cNvSpPr txBox="1"/>
          <p:nvPr/>
        </p:nvSpPr>
        <p:spPr>
          <a:xfrm>
            <a:off x="354965" y="107950"/>
            <a:ext cx="11575415" cy="608393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2800"/>
              <a:t>1.Обращайте внимание на подозрительных людей, предметы, на любые подозрительные мелочи. Сообщайте обо всем подозрительном сотрудникам правоохранительных органов. 2.</a:t>
            </a:r>
            <a:r>
              <a:rPr sz="2800" b="1" i="1"/>
              <a:t>Советы родителям: «Научите детей…» </a:t>
            </a:r>
            <a:endParaRPr sz="2800" b="1" i="1"/>
          </a:p>
          <a:p>
            <a:r>
              <a:rPr sz="2800"/>
              <a:t>1.Никогда не разговаривать с незнакомыми людьми. </a:t>
            </a:r>
            <a:endParaRPr sz="2800"/>
          </a:p>
          <a:p>
            <a:r>
              <a:rPr sz="2800"/>
              <a:t>2.Никому не открывать дверь, если дома нет взрослых. </a:t>
            </a:r>
            <a:endParaRPr sz="2800"/>
          </a:p>
          <a:p>
            <a:r>
              <a:rPr sz="2800"/>
              <a:t>3.НЕ давать информацию о себе и своей семье. </a:t>
            </a:r>
            <a:endParaRPr sz="2800"/>
          </a:p>
          <a:p>
            <a:r>
              <a:rPr sz="2800"/>
              <a:t>4.Не садиться в машину к незнакомым людям. </a:t>
            </a:r>
            <a:endParaRPr sz="2800"/>
          </a:p>
          <a:p>
            <a:r>
              <a:rPr sz="2800"/>
              <a:t>5.Сообщать вам, куда пошёл ребёнок и в какое время вернётся. </a:t>
            </a:r>
            <a:r>
              <a:rPr sz="2800" b="1" i="1"/>
              <a:t>3.Угроза взрыва:</a:t>
            </a:r>
            <a:r>
              <a:rPr sz="2800"/>
              <a:t> </a:t>
            </a:r>
            <a:r>
              <a:rPr sz="2400">
                <a:solidFill>
                  <a:schemeClr val="tx1"/>
                </a:solidFill>
                <a:uFillTx/>
              </a:rPr>
              <a:t>1.ПОМНИТЕ: любой предмет, найденный на улице, может представлять опасность. 2.При обнаружении подозрительных пакетов, сумок и т.д. не пытайтесь самостоятельно</a:t>
            </a:r>
            <a:r>
              <a:rPr lang="ru-RU" sz="2400">
                <a:solidFill>
                  <a:schemeClr val="tx1"/>
                </a:solidFill>
                <a:uFillTx/>
              </a:rPr>
              <a:t> в</a:t>
            </a:r>
            <a:r>
              <a:rPr sz="2400">
                <a:solidFill>
                  <a:schemeClr val="tx1"/>
                </a:solidFill>
                <a:uFillTx/>
                <a:sym typeface="+mn-ea"/>
              </a:rPr>
              <a:t>ыяснить, что в них находится. 3.Не позволяйте это другим людям. 4.Отойдите за какое-нибудь укрытие. 5. Не паникуйте, чтобы не спровоцировать террористов на взрыв. 6. Немедленно звоните по тел. 02! </a:t>
            </a:r>
            <a:r>
              <a:rPr sz="2800"/>
              <a:t> </a:t>
            </a:r>
            <a:endParaRPr sz="2800"/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12192000" cy="667639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endParaRPr>
              <a:sym typeface="+mn-ea"/>
            </a:endParaRPr>
          </a:p>
          <a:p>
            <a:pPr marL="0" indent="0">
              <a:buNone/>
            </a:pPr>
            <a:r>
              <a:rPr>
                <a:sym typeface="+mn-ea"/>
              </a:rPr>
              <a:t>4.</a:t>
            </a:r>
            <a:r>
              <a:rPr b="1" i="1">
                <a:sym typeface="+mn-ea"/>
              </a:rPr>
              <a:t>Действия заложников в случае их захвата террористами: </a:t>
            </a:r>
            <a:endParaRPr b="1" i="1">
              <a:sym typeface="+mn-ea"/>
            </a:endParaRPr>
          </a:p>
          <a:p>
            <a:r>
              <a:rPr>
                <a:sym typeface="+mn-ea"/>
              </a:rPr>
              <a:t>1.В случае захвата находитесь на своём месте и не привлекайте внимания. 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2.Какой бы страх вы не испытывали, не впадайте в панику: не повышайте голоса, не делайте резких движений. 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3.Отвлекайте себя различными способами: молитва, воспоминание. 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4.Выполняйте все требования террористов. 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5.Спрашивайте разрешения передвигаться, сходить в туалет и даже открыть сумку. 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6.Наметьте себе укрытие, которое даст вам определённую защиту. 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7. При операции освобождения не бегите навстречу освободителям, не берите в руки оружие. Лягте на пол лицом вниз подальше от окон и дверей. </a:t>
            </a:r>
            <a:endParaRPr>
              <a:sym typeface="+mn-ea"/>
            </a:endParaRPr>
          </a:p>
          <a:p>
            <a:r>
              <a:rPr>
                <a:sym typeface="+mn-ea"/>
              </a:rPr>
              <a:t>8.Если вам стало известно о готовящемся или совершённом </a:t>
            </a:r>
            <a:r>
              <a:rPr lang="en-US" altLang="en-US"/>
              <a:t>преступлении</a:t>
            </a:r>
            <a:endParaRPr lang="en-US" altLang="en-US"/>
          </a:p>
          <a:p>
            <a:r>
              <a:rPr lang="en-US" altLang="en-US"/>
              <a:t>немедленно</a:t>
            </a:r>
            <a:r>
              <a:rPr lang="en-US" altLang="ru-RU"/>
              <a:t> </a:t>
            </a:r>
            <a:r>
              <a:rPr lang="en-US" altLang="en-US"/>
              <a:t>сообщите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полицию</a:t>
            </a:r>
            <a:r>
              <a:rPr lang="en-US" altLang="ru-RU"/>
              <a:t>.</a:t>
            </a:r>
            <a:endParaRPr lang="en-US" altLang="ru-RU"/>
          </a:p>
          <a:p>
            <a:r>
              <a:rPr lang="en-US" altLang="ru-RU"/>
              <a:t>9.</a:t>
            </a:r>
            <a:r>
              <a:rPr lang="en-US" altLang="en-US"/>
              <a:t>Помните</a:t>
            </a:r>
            <a:r>
              <a:rPr lang="en-US" altLang="ru-RU"/>
              <a:t> </a:t>
            </a:r>
            <a:r>
              <a:rPr lang="en-US" altLang="en-US"/>
              <a:t>об</a:t>
            </a:r>
            <a:r>
              <a:rPr lang="en-US" altLang="ru-RU"/>
              <a:t> </a:t>
            </a:r>
            <a:r>
              <a:rPr lang="en-US" altLang="en-US"/>
              <a:t>ответственности</a:t>
            </a:r>
            <a:r>
              <a:rPr lang="en-US" altLang="ru-RU"/>
              <a:t> </a:t>
            </a:r>
            <a:r>
              <a:rPr lang="en-US" altLang="en-US"/>
              <a:t>за</a:t>
            </a:r>
            <a:r>
              <a:rPr lang="en-US" altLang="ru-RU"/>
              <a:t> </a:t>
            </a:r>
            <a:r>
              <a:rPr lang="en-US" altLang="en-US"/>
              <a:t>заведомо</a:t>
            </a:r>
            <a:r>
              <a:rPr lang="en-US" altLang="ru-RU"/>
              <a:t> </a:t>
            </a:r>
            <a:r>
              <a:rPr lang="en-US" altLang="en-US"/>
              <a:t>ложное</a:t>
            </a:r>
            <a:r>
              <a:rPr lang="en-US" altLang="ru-RU"/>
              <a:t> </a:t>
            </a:r>
            <a:r>
              <a:rPr lang="en-US" altLang="en-US"/>
              <a:t>сообщение</a:t>
            </a:r>
            <a:r>
              <a:rPr lang="en-US" altLang="ru-RU"/>
              <a:t> </a:t>
            </a:r>
            <a:r>
              <a:rPr lang="en-US" altLang="en-US"/>
              <a:t>об</a:t>
            </a:r>
            <a:r>
              <a:rPr lang="en-US" altLang="ru-RU"/>
              <a:t> </a:t>
            </a:r>
            <a:r>
              <a:rPr lang="en-US" altLang="en-US"/>
              <a:t>акте</a:t>
            </a:r>
            <a:endParaRPr lang="en-US" altLang="en-US"/>
          </a:p>
          <a:p>
            <a:r>
              <a:rPr lang="en-US" altLang="en-US"/>
              <a:t>терроризма</a:t>
            </a:r>
            <a:r>
              <a:rPr lang="en-US" altLang="ru-RU"/>
              <a:t>.</a:t>
            </a:r>
            <a:endParaRPr lang="en-US" altLang="ru-RU"/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275" y="278130"/>
            <a:ext cx="6435725" cy="64357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085" y="175895"/>
            <a:ext cx="6558915" cy="655891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510" y="0"/>
            <a:ext cx="6714490" cy="671449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220" y="0"/>
            <a:ext cx="6559550" cy="65595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780" y="0"/>
            <a:ext cx="6332220" cy="633222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76200" y="132715"/>
            <a:ext cx="12018645" cy="66452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/>
            <a:r>
              <a:rPr sz="3600" b="1" i="1">
                <a:solidFill>
                  <a:srgbClr val="2C2D2E"/>
                </a:solidFill>
                <a:latin typeface="Arial"/>
                <a:ea typeface="Arial"/>
              </a:rPr>
              <a:t>Ключевые поведенческие маркеры:</a:t>
            </a:r>
            <a:endParaRPr sz="3600" b="1" i="1">
              <a:solidFill>
                <a:srgbClr val="2C2D2E"/>
              </a:solidFill>
              <a:latin typeface="Arial"/>
              <a:ea typeface="Arial"/>
            </a:endParaRPr>
          </a:p>
          <a:p>
            <a:pPr marL="0" indent="0"/>
            <a:r>
              <a:rPr sz="3200" b="1" i="1" u="sng">
                <a:solidFill>
                  <a:srgbClr val="2C2D2E"/>
                </a:solidFill>
                <a:latin typeface="Arial"/>
                <a:ea typeface="Arial"/>
              </a:rPr>
              <a:t>Социальные и психологические: </a:t>
            </a:r>
            <a:r>
              <a:rPr sz="3200" b="0" i="1">
                <a:solidFill>
                  <a:srgbClr val="2C2D2E"/>
                </a:solidFill>
                <a:latin typeface="Arial"/>
                <a:ea typeface="Arial"/>
              </a:rPr>
              <a:t>Резкое увеличение разговоров на политические/социальные темы с крайними суждениями, открытая нетерпимость, пренебрежение правилами и законами.</a:t>
            </a:r>
            <a:endParaRPr sz="3200" b="0" i="1">
              <a:solidFill>
                <a:srgbClr val="2C2D2E"/>
              </a:solidFill>
              <a:latin typeface="Arial"/>
              <a:ea typeface="Arial"/>
            </a:endParaRPr>
          </a:p>
          <a:p>
            <a:pPr marL="0" indent="0"/>
            <a:r>
              <a:rPr sz="3200" b="1" i="1" u="sng">
                <a:solidFill>
                  <a:srgbClr val="2C2D2E"/>
                </a:solidFill>
                <a:latin typeface="Arial"/>
                <a:ea typeface="Arial"/>
              </a:rPr>
              <a:t>Внешние признаки: </a:t>
            </a:r>
            <a:r>
              <a:rPr sz="3200" b="0" i="1">
                <a:solidFill>
                  <a:srgbClr val="2C2D2E"/>
                </a:solidFill>
                <a:latin typeface="Arial"/>
                <a:ea typeface="Arial"/>
              </a:rPr>
              <a:t>Появление специфической символики (на одежде, рюкзаке, мебели), татуировок, использование закрытых чатов.</a:t>
            </a:r>
            <a:endParaRPr sz="3200" b="0" i="1">
              <a:solidFill>
                <a:srgbClr val="2C2D2E"/>
              </a:solidFill>
              <a:latin typeface="Arial"/>
              <a:ea typeface="Arial"/>
            </a:endParaRPr>
          </a:p>
          <a:p>
            <a:pPr marL="0" indent="0"/>
            <a:r>
              <a:rPr sz="3200" b="1" i="1" u="sng">
                <a:solidFill>
                  <a:srgbClr val="2C2D2E"/>
                </a:solidFill>
                <a:latin typeface="Arial"/>
                <a:ea typeface="Arial"/>
              </a:rPr>
              <a:t>Изменения в поведении:</a:t>
            </a:r>
            <a:r>
              <a:rPr sz="3200" b="0" i="1">
                <a:solidFill>
                  <a:srgbClr val="2C2D2E"/>
                </a:solidFill>
                <a:latin typeface="Arial"/>
                <a:ea typeface="Arial"/>
              </a:rPr>
              <a:t> Высокая эмоциональность, гнев, уход в себя, поиск острых ощущений, частые конфликты с окружением.</a:t>
            </a:r>
            <a:endParaRPr sz="3200" b="0" i="1">
              <a:solidFill>
                <a:srgbClr val="2C2D2E"/>
              </a:solidFill>
              <a:latin typeface="Arial"/>
              <a:ea typeface="Arial"/>
            </a:endParaRPr>
          </a:p>
          <a:p>
            <a:pPr marL="0" indent="0"/>
            <a:r>
              <a:rPr sz="3200" b="1" i="1" u="sng">
                <a:solidFill>
                  <a:srgbClr val="2C2D2E"/>
                </a:solidFill>
                <a:latin typeface="Arial"/>
                <a:ea typeface="Arial"/>
              </a:rPr>
              <a:t>Смена окружения:</a:t>
            </a:r>
            <a:r>
              <a:rPr sz="3200" b="0" i="1">
                <a:solidFill>
                  <a:srgbClr val="2C2D2E"/>
                </a:solidFill>
                <a:latin typeface="Arial"/>
                <a:ea typeface="Arial"/>
              </a:rPr>
              <a:t> Появление новых друзей, разделяющих экстремистские взгляды, влияние авторитетных лидеров. </a:t>
            </a:r>
            <a:endParaRPr sz="3200" b="0" i="1">
              <a:solidFill>
                <a:srgbClr val="2C2D2E"/>
              </a:solidFill>
              <a:latin typeface="Arial"/>
              <a:ea typeface="Arial"/>
            </a:endParaRP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830580"/>
          </a:xfrm>
        </p:spPr>
        <p:txBody>
          <a:bodyPr/>
          <a:lstStyle/>
          <a:p>
            <a:pPr algn="ctr"/>
            <a:r>
              <a:rPr lang="ru-RU" altLang="en-US"/>
              <a:t>Доверительное общение с подростком </a:t>
            </a:r>
            <a:endParaRPr lang="ru-RU" altLang="en-US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625" y="1119505"/>
            <a:ext cx="4184015" cy="534606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0" y="-635"/>
            <a:ext cx="12261215" cy="66319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266700">
              <a:lnSpc>
                <a:spcPct val="107000"/>
              </a:lnSpc>
            </a:pPr>
            <a:r>
              <a:rPr sz="2400" b="1">
                <a:solidFill>
                  <a:srgbClr val="576779"/>
                </a:solidFill>
                <a:latin typeface="Open Sans"/>
                <a:ea typeface="Times New Roman" panose="02020603050405020304"/>
              </a:rPr>
              <a:t>Что делать?</a:t>
            </a:r>
            <a:endParaRPr sz="2400" b="1">
              <a:solidFill>
                <a:srgbClr val="576779"/>
              </a:solidFill>
              <a:latin typeface="Open Sans"/>
              <a:ea typeface="Times New Roman"/>
            </a:endParaRPr>
          </a:p>
          <a:p>
            <a:pPr defTabSz="266700">
              <a:lnSpc>
                <a:spcPct val="107000"/>
              </a:lnSpc>
              <a:buFont typeface="Times New Roman" panose="02020603050405020304"/>
              <a:buAutoNum type="arabicPeriod"/>
            </a:pPr>
            <a:r>
              <a:rPr sz="2400">
                <a:solidFill>
                  <a:srgbClr val="000000"/>
                </a:solidFill>
                <a:latin typeface="Open Sans"/>
                <a:ea typeface="Times New Roman" panose="02020603050405020304"/>
              </a:rPr>
              <a:t>Начните разговаривать об экстремизме и его проявлениях с детьми еще до того, как они вступят в подростковый возраст.</a:t>
            </a:r>
            <a:endParaRPr sz="2400">
              <a:solidFill>
                <a:srgbClr val="000000"/>
              </a:solidFill>
              <a:latin typeface="Open Sans"/>
              <a:ea typeface="Times New Roman"/>
            </a:endParaRPr>
          </a:p>
          <a:p>
            <a:pPr defTabSz="266700">
              <a:lnSpc>
                <a:spcPct val="107000"/>
              </a:lnSpc>
              <a:buFont typeface="Times New Roman" panose="02020603050405020304"/>
              <a:buAutoNum type="arabicPeriod"/>
            </a:pPr>
            <a:r>
              <a:rPr sz="2400">
                <a:solidFill>
                  <a:srgbClr val="000000"/>
                </a:solidFill>
                <a:latin typeface="Open Sans"/>
                <a:ea typeface="Times New Roman" panose="02020603050405020304"/>
              </a:rPr>
              <a:t>Проводите с детьми беседы о терпимости, об уважении людей вне зависимости от их социального уровня, вероисповедания, наличия или отсутствия физических недостатков. Поговорите об уважении закона.</a:t>
            </a:r>
            <a:endParaRPr sz="2400">
              <a:solidFill>
                <a:srgbClr val="000000"/>
              </a:solidFill>
              <a:latin typeface="Open Sans"/>
              <a:ea typeface="Times New Roman" panose="02020603050405020304"/>
            </a:endParaRPr>
          </a:p>
          <a:p>
            <a:pPr defTabSz="266700">
              <a:lnSpc>
                <a:spcPct val="107000"/>
              </a:lnSpc>
              <a:buFont typeface="Times New Roman" panose="02020603050405020304"/>
              <a:buAutoNum type="arabicPeriod"/>
            </a:pPr>
            <a:r>
              <a:rPr sz="2400">
                <a:solidFill>
                  <a:srgbClr val="000000"/>
                </a:solidFill>
                <a:latin typeface="Open Sans"/>
                <a:ea typeface="Times New Roman" panose="02020603050405020304"/>
              </a:rPr>
              <a:t>Интересуйтесь жизнью вашего ребенка, как он проводит время в школе и вне её, о чём думает и мечтает. Знайте круг его общения.</a:t>
            </a:r>
            <a:endParaRPr sz="2400">
              <a:solidFill>
                <a:srgbClr val="000000"/>
              </a:solidFill>
              <a:latin typeface="Open Sans"/>
              <a:ea typeface="Times New Roman" panose="02020603050405020304"/>
            </a:endParaRPr>
          </a:p>
          <a:p>
            <a:pPr defTabSz="266700">
              <a:lnSpc>
                <a:spcPct val="107000"/>
              </a:lnSpc>
              <a:buFont typeface="Times New Roman" panose="02020603050405020304"/>
              <a:buAutoNum type="arabicPeriod"/>
            </a:pPr>
            <a:r>
              <a:rPr sz="2400">
                <a:solidFill>
                  <a:srgbClr val="000000"/>
                </a:solidFill>
                <a:latin typeface="Open Sans"/>
                <a:ea typeface="Times New Roman" panose="02020603050405020304"/>
              </a:rPr>
              <a:t>Обращайте внимание на внешний вид вашего ребенка, на то, как он пользуется Интернетом (какие сайты посещает) и мобильным телефоном.</a:t>
            </a:r>
            <a:endParaRPr sz="2400">
              <a:solidFill>
                <a:srgbClr val="000000"/>
              </a:solidFill>
              <a:latin typeface="Open Sans"/>
              <a:ea typeface="Times New Roman" panose="02020603050405020304"/>
            </a:endParaRPr>
          </a:p>
          <a:p>
            <a:pPr defTabSz="266700">
              <a:lnSpc>
                <a:spcPct val="107000"/>
              </a:lnSpc>
              <a:buFont typeface="Times New Roman" panose="02020603050405020304"/>
              <a:buAutoNum type="arabicPeriod"/>
            </a:pPr>
            <a:r>
              <a:rPr sz="2400">
                <a:solidFill>
                  <a:srgbClr val="000000"/>
                </a:solidFill>
                <a:latin typeface="Open Sans"/>
                <a:ea typeface="Times New Roman" panose="02020603050405020304"/>
              </a:rPr>
              <a:t>Пропагандируйте в своей семье здоровый образ жизни и позитивный досуг.</a:t>
            </a:r>
            <a:endParaRPr sz="2400">
              <a:solidFill>
                <a:srgbClr val="000000"/>
              </a:solidFill>
              <a:latin typeface="Open Sans"/>
              <a:ea typeface="Times New Roman" panose="02020603050405020304"/>
            </a:endParaRPr>
          </a:p>
          <a:p>
            <a:pPr defTabSz="266700">
              <a:lnSpc>
                <a:spcPct val="107000"/>
              </a:lnSpc>
              <a:buFont typeface="Times New Roman" panose="02020603050405020304"/>
              <a:buAutoNum type="arabicPeriod"/>
            </a:pPr>
            <a:r>
              <a:rPr sz="2400">
                <a:solidFill>
                  <a:srgbClr val="000000"/>
                </a:solidFill>
                <a:latin typeface="Open Sans"/>
                <a:ea typeface="Times New Roman" panose="02020603050405020304"/>
              </a:rPr>
              <a:t>Помогите ребенку определиться с местом в жизни, удовлетворите его потребность в самовыражении и самореализации. Дайте ему почувствовать себя нужным и вам, и обществу.</a:t>
            </a:r>
            <a:endParaRPr sz="2400">
              <a:solidFill>
                <a:srgbClr val="000000"/>
              </a:solidFill>
              <a:latin typeface="Open Sans"/>
              <a:ea typeface="Times New Roman" panose="02020603050405020304"/>
            </a:endParaRPr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711960" y="1427480"/>
            <a:ext cx="9583420" cy="28028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266700">
              <a:lnSpc>
                <a:spcPct val="107000"/>
              </a:lnSpc>
            </a:pPr>
            <a:r>
              <a:rPr sz="4000">
                <a:solidFill>
                  <a:srgbClr val="2C2D2E"/>
                </a:solidFill>
                <a:latin typeface="Arial"/>
                <a:ea typeface="Times New Roman" panose="02020603050405020304"/>
              </a:rPr>
              <a:t>Какую психологическую поддержку родители могут дать детям, подвергшимся воздействию идеологии экстремизма и терроризма</a:t>
            </a:r>
            <a:r>
              <a:rPr lang="ru-RU" sz="4000">
                <a:solidFill>
                  <a:srgbClr val="2C2D2E"/>
                </a:solidFill>
                <a:latin typeface="Arial"/>
                <a:ea typeface="Times New Roman" panose="02020603050405020304"/>
              </a:rPr>
              <a:t>?</a:t>
            </a:r>
            <a:endParaRPr lang="ru-RU" sz="4000">
              <a:solidFill>
                <a:srgbClr val="2C2D2E"/>
              </a:solidFill>
              <a:latin typeface="Arial"/>
              <a:ea typeface="Times New Roman"/>
            </a:endParaRPr>
          </a:p>
        </p:txBody>
      </p:sp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51210" cy="5698490"/>
          </a:xfrm>
        </p:spPr>
        <p:txBody>
          <a:bodyPr/>
          <a:lstStyle/>
          <a:p>
            <a:pPr algn="ctr"/>
            <a:r>
              <a:rPr lang="ru-RU" altLang="ru-RU"/>
              <a:t>Спасибо за внимание !</a:t>
            </a:r>
            <a:endParaRPr lang="ru-RU" altLang="ru-RU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887730"/>
          </a:xfrm>
        </p:spPr>
        <p:txBody>
          <a:bodyPr/>
          <a:lstStyle/>
          <a:p>
            <a:pPr algn="ctr"/>
            <a:r>
              <a:rPr lang="ru-RU" altLang="en-US"/>
              <a:t>Просим обратииь внимание подростков на окружение </a:t>
            </a:r>
            <a:endParaRPr lang="ru-RU" altLang="en-US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745" y="1232535"/>
            <a:ext cx="4721860" cy="530479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565" y="0"/>
            <a:ext cx="6528435" cy="65284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1965325" y="1082675"/>
            <a:ext cx="9500235" cy="33489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266700">
              <a:lnSpc>
                <a:spcPct val="107000"/>
              </a:lnSpc>
            </a:pPr>
            <a:r>
              <a:rPr sz="4000">
                <a:solidFill>
                  <a:srgbClr val="333333"/>
                </a:solidFill>
                <a:latin typeface="Arial"/>
                <a:ea typeface="Times New Roman" panose="02020603050405020304"/>
              </a:rPr>
              <a:t>Кого касается проблема терроризма в интернете?</a:t>
            </a:r>
            <a:endParaRPr sz="4000">
              <a:solidFill>
                <a:srgbClr val="333333"/>
              </a:solidFill>
              <a:latin typeface="Arial"/>
              <a:ea typeface="Times New Roman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855" y="0"/>
            <a:ext cx="6621145" cy="662114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810" y="0"/>
            <a:ext cx="6600190" cy="660019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r="http://schemas.openxmlformats.org/officeDocument/2006/relationships"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Arial"/>
      </a:majorFont>
      <a:minorFont>
        <a:latin typeface="Arial"/>
        <a:ea typeface="SimSu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Normal.dotm</Template>
  <Company/>
  <PresentationFormat>Широкоэкранный</PresentationFormat>
  <Paragraphs>68</Paragraphs>
  <Slides>33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43">
      <vt:lpstr>Arial</vt:lpstr>
      <vt:lpstr>DejaVu Sans</vt:lpstr>
      <vt:lpstr>Wingdings</vt:lpstr>
      <vt:lpstr>Symbol</vt:lpstr>
      <vt:lpstr>Times New Roman</vt:lpstr>
      <vt:lpstr>Calibri</vt:lpstr>
      <vt:lpstr>SimSun</vt:lpstr>
      <vt:lpstr>Calibri Light</vt:lpstr>
      <vt:lpstr>Open Sans</vt:lpstr>
      <vt:lpstr>Тема Office</vt:lpstr>
      <vt:lpstr>PowerPoint Presentation</vt:lpstr>
      <vt:lpstr>PowerPoint Presentation</vt:lpstr>
      <vt:lpstr>PowerPoint Presentation</vt:lpstr>
      <vt:lpstr>Просим обратииь внимание подростков на окружение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Каким способам защиты учим ребенка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Доверительное общение с подростком </vt:lpstr>
      <vt:lpstr>PowerPoint Presentation</vt:lpstr>
      <vt:lpstr>PowerPoint Presentation</vt:lpstr>
      <vt:lpstr>Спасибо за внимание 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cp:lastModifiedBy>Пользователь</cp:lastModifiedBy>
  <cp:revision>41</cp:revision>
  <dcterms:created xsi:type="dcterms:W3CDTF">2025-11-27T08:06:00Z</dcterms:created>
  <dcterms:modified xsi:type="dcterms:W3CDTF">2026-03-06T06:55:36Z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45CF7E77ACA74C9E9994990C5E4BAF03_13</vt:lpwstr>
  </property>
  <property fmtid="{D5CDD505-2E9C-101B-9397-08002B2CF9AE}" pid="3" name="KSOProductBuildVer">
    <vt:lpwstr>1049-12.2.0.23196</vt:lpwstr>
  </property>
</Properties>
</file>