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5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19620-2519-47A2-997A-46C7102345B5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550C7-1036-4102-885C-19FA824949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402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0550C7-1036-4102-885C-19FA8249490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641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11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53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9556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130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309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469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52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274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31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29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916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466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103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05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344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61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2CDE1-9AB3-4DC3-8137-2C814DACFD64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B900AF1-CB3D-4FFB-810C-ED428071F5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31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5.ru/spravochnik/psihologija/pozitivnoe_i_negativnoe_vlijanie_sem_i_na_razviti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1F187E-2C55-4F67-87A0-0FF60CAF3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3938" y="245669"/>
            <a:ext cx="9144000" cy="1290899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Кавказский филиал ГБУ «Центр диагностики и консультирования»  Краснодарского края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C6971A4-8CE8-4120-9071-13D9171029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4766" y="3178405"/>
            <a:ext cx="9144000" cy="1655762"/>
          </a:xfrm>
        </p:spPr>
        <p:txBody>
          <a:bodyPr>
            <a:normAutofit fontScale="92500"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семьи в развитии и воспитании ребенка </a:t>
            </a:r>
          </a:p>
          <a:p>
            <a:pPr algn="ctr"/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(школа для родителей)</a:t>
            </a:r>
          </a:p>
        </p:txBody>
      </p:sp>
    </p:spTree>
    <p:extLst>
      <p:ext uri="{BB962C8B-B14F-4D97-AF65-F5344CB8AC3E}">
        <p14:creationId xmlns:p14="http://schemas.microsoft.com/office/powerpoint/2010/main" val="816220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5914CF-3D4A-4813-ACD2-E0046679E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086" y="528255"/>
            <a:ext cx="8911687" cy="837045"/>
          </a:xfrm>
        </p:spPr>
        <p:txBody>
          <a:bodyPr>
            <a:normAutofit/>
          </a:bodyPr>
          <a:lstStyle/>
          <a:p>
            <a:pPr algn="ctr"/>
            <a:r>
              <a:rPr lang="ru-RU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заповеди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3DA1CF-BED3-4473-86B5-035BF488A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6058" y="1633979"/>
            <a:ext cx="9524983" cy="46957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                                        Традиции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marL="0" indent="0">
              <a:buNone/>
            </a:pP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                                     Уважение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Любовь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3A02027-C0E8-4B7D-AC3B-12B2603BA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740" y="1535941"/>
            <a:ext cx="3365500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787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44D42D-7356-40F7-B36B-EAA174829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91075" cy="1280890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родителей за воспитание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AFFA69-BB1C-4462-AA34-FE13DF59A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0762" y="1635760"/>
            <a:ext cx="8915400" cy="470408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•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 семье нет ни гармонии, ни чувств, то в таких семьях развитие ребёнка осложняется, и семейное воспитание становится неблагоприятным фактором формирования личности. Первой и основной задачей родителей является создание у ребёнка уверенности в том, что его любят и о нём заботятся. Никогда и ни при каких условиях у ребёнка не должно возникать сомнений в родительской любви.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Самая естественная и необходимая из всех обязанностей родителей — это относиться к ребёнку в любом возрасте с любовью, пониманием, заботой, лаской и внимательностью, ведь это никогда не повредит в любом возрасте растущему человеку.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Семья заметно влияет на процессы и результаты становления личности, и именно в семье должны уделять первостепенное значение правильному воспитательному влиянию.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Семейное воспитание играет главную роль в процессе развития личности!</a:t>
            </a:r>
          </a:p>
        </p:txBody>
      </p:sp>
    </p:spTree>
    <p:extLst>
      <p:ext uri="{BB962C8B-B14F-4D97-AF65-F5344CB8AC3E}">
        <p14:creationId xmlns:p14="http://schemas.microsoft.com/office/powerpoint/2010/main" val="2697370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CCFFABE-9617-4CF3-B3D5-249C8028E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1984" y="747860"/>
            <a:ext cx="9496702" cy="5492684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Семья играет важную роль в развитии личности ребёнка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ctr">
              <a:buNone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разных аспектах: </a:t>
            </a:r>
          </a:p>
          <a:p>
            <a:pPr marL="0" indent="0" algn="ctr">
              <a:buNone/>
            </a:pPr>
            <a:endParaRPr lang="ru-RU" sz="2400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эмоциональной сфере</a:t>
            </a:r>
          </a:p>
          <a:p>
            <a:pPr marL="0" indent="0">
              <a:buNone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формировании поведения</a:t>
            </a:r>
          </a:p>
          <a:p>
            <a:pPr marL="0" indent="0">
              <a:buNone/>
            </a:pP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нравственных ценностей 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интеллектуальном развитии</a:t>
            </a:r>
            <a:br>
              <a:rPr lang="ru-RU" b="0" u="none" strike="noStrike" dirty="0">
                <a:effectLst/>
                <a:latin typeface="YS Text"/>
                <a:hlinkClick r:id="rId2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6702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860108C-1531-452B-BB4E-6D45F8BB0D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562" t="32027" r="44963" b="28522"/>
          <a:stretch/>
        </p:blipFill>
        <p:spPr>
          <a:xfrm>
            <a:off x="1442302" y="2235480"/>
            <a:ext cx="3978111" cy="43114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E72572-EF35-4F74-B516-2D1D940ADA34}"/>
              </a:ext>
            </a:extLst>
          </p:cNvPr>
          <p:cNvSpPr txBox="1"/>
          <p:nvPr/>
        </p:nvSpPr>
        <p:spPr>
          <a:xfrm>
            <a:off x="1036948" y="452486"/>
            <a:ext cx="38932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изучения детства, семьи и воспитания.</a:t>
            </a:r>
          </a:p>
          <a:p>
            <a:pPr algn="ctr"/>
            <a:endParaRPr lang="ru-RU" b="1" i="0" dirty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</a:t>
            </a:r>
            <a:r>
              <a:rPr lang="ru-RU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информационный центр поддержки по вопросам воспитания.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2DAEA06-B949-448F-BFD6-64A859859B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6645" y="2620651"/>
            <a:ext cx="3321573" cy="332157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D3083A-81EE-4148-A9F6-8831955EB6E8}"/>
              </a:ext>
            </a:extLst>
          </p:cNvPr>
          <p:cNvSpPr txBox="1"/>
          <p:nvPr/>
        </p:nvSpPr>
        <p:spPr>
          <a:xfrm>
            <a:off x="7758260" y="612742"/>
            <a:ext cx="32428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Растим детей. Навигатор для современных родителей.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604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0971F2-E30C-4F85-8873-25560B32C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50166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семейное воспитание?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2BDC13-600F-43A3-9767-BFBC8E6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507" y="1498861"/>
            <a:ext cx="9728462" cy="4892511"/>
          </a:xfrm>
        </p:spPr>
        <p:txBody>
          <a:bodyPr>
            <a:normAutofit lnSpcReduction="10000"/>
          </a:bodyPr>
          <a:lstStyle/>
          <a:p>
            <a:pPr marL="0" indent="0" algn="r">
              <a:lnSpc>
                <a:spcPct val="110000"/>
              </a:lnSpc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замысел и цель семейной жизни — </a:t>
            </a:r>
          </a:p>
          <a:p>
            <a:pPr marL="0" indent="0" algn="r">
              <a:lnSpc>
                <a:spcPct val="110000"/>
              </a:lnSpc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детей. Главная школа воспитания —</a:t>
            </a:r>
          </a:p>
          <a:p>
            <a:pPr marL="0" indent="0" algn="r">
              <a:lnSpc>
                <a:spcPct val="110000"/>
              </a:lnSpc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это взаимоотношения мужа и жены, отца и матери </a:t>
            </a:r>
          </a:p>
          <a:p>
            <a:pPr marL="0" indent="0" algn="r">
              <a:lnSpc>
                <a:spcPct val="110000"/>
              </a:lnSpc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 А. Сухомлинский (1918—1970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Семейное воспитание детей — это система воспитания и образования, складывающаяся в условиях конкретной семьи силами родителей и родственников, на которую влияют наследственность и биологическое здоровье детей и родителей, материально-экономическая обеспеченность, социальное положение, уклад жизни, количество членов семьи, место проживания, отношение к ребенку.</a:t>
            </a:r>
          </a:p>
        </p:txBody>
      </p:sp>
    </p:spTree>
    <p:extLst>
      <p:ext uri="{BB962C8B-B14F-4D97-AF65-F5344CB8AC3E}">
        <p14:creationId xmlns:p14="http://schemas.microsoft.com/office/powerpoint/2010/main" val="3347686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EFB15-8824-4AA4-9F49-822813B45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0484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значит семья для ребенка?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FFC627-F146-44D2-8A45-E8A9BC317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7019" y="1489435"/>
            <a:ext cx="9317593" cy="4883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Семья для ребёнка — это место, где ребёнок родился и основная среда обитания на протяжении всей его жизни.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 семье у ребёнка находятся только самые близкие люди, которые понимают его и принимают таким, какой он есть.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 широком смысле слова семья — это особая группа лиц, которая связана между собой не только духовными и материальными ценностями, но и кровно-родственными отношениями.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Семья создаёт у человека понятие дома не как помещения, где он живёт, а как чувства, ощущения, где ждут, любят, понимают и защищают ребёнка.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В семье формируются все личностные качества.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Семья — это довольно сложная система взаимоотношений между супругами, родителями и детьми, детей между собой.</a:t>
            </a:r>
          </a:p>
        </p:txBody>
      </p:sp>
    </p:spTree>
    <p:extLst>
      <p:ext uri="{BB962C8B-B14F-4D97-AF65-F5344CB8AC3E}">
        <p14:creationId xmlns:p14="http://schemas.microsoft.com/office/powerpoint/2010/main" val="25149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47839E-C1DC-4759-AD6A-77E6051C7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52390"/>
            <a:ext cx="8911687" cy="128089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ценности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912FBBB3-F72C-4BD5-85F5-FE575EEAB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ВМЕСТЕ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ОТДЫХАТЬ ВМЕСТЕ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ЗАНИМАТЬСЯ ДОМАШНИМИ ДЕЛАМИ ВМЕСТЕ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ДЕТЕЙ ВМЕСТЕ</a:t>
            </a:r>
          </a:p>
        </p:txBody>
      </p:sp>
    </p:spTree>
    <p:extLst>
      <p:ext uri="{BB962C8B-B14F-4D97-AF65-F5344CB8AC3E}">
        <p14:creationId xmlns:p14="http://schemas.microsoft.com/office/powerpoint/2010/main" val="1217205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245149-2661-4211-AAE8-6DE38394B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ценности могут лечь в семье в основу воспитания?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9B151C-B51B-4040-AD9F-9C4305772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1031" y="2133600"/>
            <a:ext cx="9383581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Любовь 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Взаимоуважение 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Честность в отношениях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Умение прощать</a:t>
            </a:r>
          </a:p>
          <a:p>
            <a:pPr marL="0" indent="0">
              <a:buNone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семейных ценностей, определяющих уклад жизни семьи, является основным средством воспитания нравственности как комплекса жизненных и семейных ценностей. </a:t>
            </a:r>
          </a:p>
        </p:txBody>
      </p:sp>
    </p:spTree>
    <p:extLst>
      <p:ext uri="{BB962C8B-B14F-4D97-AF65-F5344CB8AC3E}">
        <p14:creationId xmlns:p14="http://schemas.microsoft.com/office/powerpoint/2010/main" val="2957550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8DC30AE-AF4E-4F1F-AEE2-A5C3EC3FA555}"/>
              </a:ext>
            </a:extLst>
          </p:cNvPr>
          <p:cNvSpPr txBox="1"/>
          <p:nvPr/>
        </p:nvSpPr>
        <p:spPr>
          <a:xfrm>
            <a:off x="2232974" y="257802"/>
            <a:ext cx="73599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ценности глазами ребенка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D509319-9CB6-4F84-A1B8-7BD65EB005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93" t="7880" r="19227" b="5451"/>
          <a:stretch/>
        </p:blipFill>
        <p:spPr>
          <a:xfrm>
            <a:off x="4587907" y="2716740"/>
            <a:ext cx="3742441" cy="299772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691FC0-EC8E-43CA-AE14-40E9D4B77D94}"/>
              </a:ext>
            </a:extLst>
          </p:cNvPr>
          <p:cNvSpPr txBox="1"/>
          <p:nvPr/>
        </p:nvSpPr>
        <p:spPr>
          <a:xfrm>
            <a:off x="4411744" y="1835883"/>
            <a:ext cx="3165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ЛЮБЛЮ СВОЮ СЕМЬЮ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2AD7D8-D012-4147-B23B-09C9A03CA1A9}"/>
              </a:ext>
            </a:extLst>
          </p:cNvPr>
          <p:cNvSpPr txBox="1"/>
          <p:nvPr/>
        </p:nvSpPr>
        <p:spPr>
          <a:xfrm>
            <a:off x="2232974" y="2512553"/>
            <a:ext cx="21375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ЛЮБЛЮ МАМУ И ПАПУ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4F08E2-5D75-4799-A2C5-F9314A7A670B}"/>
              </a:ext>
            </a:extLst>
          </p:cNvPr>
          <p:cNvSpPr txBox="1"/>
          <p:nvPr/>
        </p:nvSpPr>
        <p:spPr>
          <a:xfrm>
            <a:off x="1746022" y="3488584"/>
            <a:ext cx="24109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 — САМОЕ ГЛАВНОЕ В ЖИЗНИ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477C4E-7D3B-4F15-9519-A78C63E42D97}"/>
              </a:ext>
            </a:extLst>
          </p:cNvPr>
          <p:cNvSpPr txBox="1"/>
          <p:nvPr/>
        </p:nvSpPr>
        <p:spPr>
          <a:xfrm>
            <a:off x="1727463" y="4627590"/>
            <a:ext cx="20903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БЕРЕГИТЕ СВОЮ СЕМЬЮ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D0F6FB-6253-4C3E-A6DC-98F6861CD30D}"/>
              </a:ext>
            </a:extLst>
          </p:cNvPr>
          <p:cNvSpPr txBox="1"/>
          <p:nvPr/>
        </p:nvSpPr>
        <p:spPr>
          <a:xfrm>
            <a:off x="2022049" y="5809439"/>
            <a:ext cx="31650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 СЕМЬИ — ЗДОРОВЬЕ ОБЩЕСТВА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E5B56D1-FFFB-4C06-9E99-97A290506297}"/>
              </a:ext>
            </a:extLst>
          </p:cNvPr>
          <p:cNvSpPr txBox="1"/>
          <p:nvPr/>
        </p:nvSpPr>
        <p:spPr>
          <a:xfrm>
            <a:off x="7679308" y="5825264"/>
            <a:ext cx="31615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ТРАДИЦИИ — ЗАЛОГ КРЕПКОЙ СЕМЬИ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EC3B48-136D-4DBF-BBA1-FD8ED2E6934F}"/>
              </a:ext>
            </a:extLst>
          </p:cNvPr>
          <p:cNvSpPr txBox="1"/>
          <p:nvPr/>
        </p:nvSpPr>
        <p:spPr>
          <a:xfrm>
            <a:off x="9162854" y="4495517"/>
            <a:ext cx="23374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МОЯ СЕМЬЯ САМАЯ ЛУЧШАЯ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134C80-D92E-4FDA-B803-8259082E88B6}"/>
              </a:ext>
            </a:extLst>
          </p:cNvPr>
          <p:cNvSpPr txBox="1"/>
          <p:nvPr/>
        </p:nvSpPr>
        <p:spPr>
          <a:xfrm>
            <a:off x="9162854" y="3265060"/>
            <a:ext cx="21375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МОЯ СЕМЬЯ — МОЕ БОГАТСТВО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137F8DB-3B6D-4CCD-8A77-AC4DFBA5869D}"/>
              </a:ext>
            </a:extLst>
          </p:cNvPr>
          <p:cNvSpPr txBox="1"/>
          <p:nvPr/>
        </p:nvSpPr>
        <p:spPr>
          <a:xfrm>
            <a:off x="8220172" y="2205215"/>
            <a:ext cx="24863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ЦЕНЮ СВОЮ СЕМЬЮ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A1B96DF2-F7C3-4CC7-894A-CC31ACFD14D2}"/>
              </a:ext>
            </a:extLst>
          </p:cNvPr>
          <p:cNvCxnSpPr>
            <a:cxnSpLocks/>
          </p:cNvCxnSpPr>
          <p:nvPr/>
        </p:nvCxnSpPr>
        <p:spPr>
          <a:xfrm>
            <a:off x="5693790" y="2274004"/>
            <a:ext cx="300478" cy="4000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615BF950-47A1-44E3-A796-9156B5383EFF}"/>
              </a:ext>
            </a:extLst>
          </p:cNvPr>
          <p:cNvCxnSpPr>
            <a:cxnSpLocks/>
          </p:cNvCxnSpPr>
          <p:nvPr/>
        </p:nvCxnSpPr>
        <p:spPr>
          <a:xfrm>
            <a:off x="3871470" y="3043418"/>
            <a:ext cx="1269083" cy="50019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27A47001-E3E8-4EE1-B4D0-667943B6B673}"/>
              </a:ext>
            </a:extLst>
          </p:cNvPr>
          <p:cNvCxnSpPr>
            <a:cxnSpLocks/>
          </p:cNvCxnSpPr>
          <p:nvPr/>
        </p:nvCxnSpPr>
        <p:spPr>
          <a:xfrm>
            <a:off x="4260916" y="4042819"/>
            <a:ext cx="53732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D3B22EDC-6E6A-459C-96CA-115A8604310C}"/>
              </a:ext>
            </a:extLst>
          </p:cNvPr>
          <p:cNvCxnSpPr/>
          <p:nvPr/>
        </p:nvCxnSpPr>
        <p:spPr>
          <a:xfrm>
            <a:off x="3925084" y="5011556"/>
            <a:ext cx="66282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C98C73FD-F5F6-455E-98D8-8566E6CA852A}"/>
              </a:ext>
            </a:extLst>
          </p:cNvPr>
          <p:cNvCxnSpPr/>
          <p:nvPr/>
        </p:nvCxnSpPr>
        <p:spPr>
          <a:xfrm flipV="1">
            <a:off x="4798243" y="5687211"/>
            <a:ext cx="537328" cy="44539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377F24D6-567F-42E7-9AE0-7366006F6E57}"/>
              </a:ext>
            </a:extLst>
          </p:cNvPr>
          <p:cNvCxnSpPr>
            <a:cxnSpLocks/>
          </p:cNvCxnSpPr>
          <p:nvPr/>
        </p:nvCxnSpPr>
        <p:spPr>
          <a:xfrm flipH="1">
            <a:off x="7454830" y="2555978"/>
            <a:ext cx="747075" cy="4410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FF3A229E-0DB3-40CC-A091-A393B1C053F7}"/>
              </a:ext>
            </a:extLst>
          </p:cNvPr>
          <p:cNvCxnSpPr/>
          <p:nvPr/>
        </p:nvCxnSpPr>
        <p:spPr>
          <a:xfrm flipH="1">
            <a:off x="7679308" y="3689749"/>
            <a:ext cx="102104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410F9DAB-7954-45C6-BF38-05BC6521F483}"/>
              </a:ext>
            </a:extLst>
          </p:cNvPr>
          <p:cNvCxnSpPr/>
          <p:nvPr/>
        </p:nvCxnSpPr>
        <p:spPr>
          <a:xfrm flipH="1">
            <a:off x="7956223" y="4818682"/>
            <a:ext cx="105580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D95E0736-868B-424B-8A9F-07D5B3DD4796}"/>
              </a:ext>
            </a:extLst>
          </p:cNvPr>
          <p:cNvCxnSpPr/>
          <p:nvPr/>
        </p:nvCxnSpPr>
        <p:spPr>
          <a:xfrm flipH="1" flipV="1">
            <a:off x="6977750" y="5697553"/>
            <a:ext cx="582103" cy="42470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90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6003A5-36FD-48EB-89B9-EF9C19550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всех объединяет в семье? </a:t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Наши ценности!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688E8C-9ADB-4236-8C4C-2FB9ABC6B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2133599"/>
            <a:ext cx="8911687" cy="39561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•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Щедрость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Гибкость в решении семейных проблем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Уважение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Честность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Умение прощать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Любовь</a:t>
            </a:r>
          </a:p>
        </p:txBody>
      </p:sp>
    </p:spTree>
    <p:extLst>
      <p:ext uri="{BB962C8B-B14F-4D97-AF65-F5344CB8AC3E}">
        <p14:creationId xmlns:p14="http://schemas.microsoft.com/office/powerpoint/2010/main" val="4189029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EBB7EB-B19C-4F84-A5F5-639C986C9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8191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традиции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6AEF78-BAAB-455D-93B1-270325D93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495" y="3429000"/>
            <a:ext cx="9660117" cy="31703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•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Сейчас популярны одно- или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двухпоколенные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семьи.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Связи с предыдущими поколениями и родственниками слабые или потеряны вовсе.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Связь поколений помогает передавать накопленный жизненный опыт, знания, традиции, культурные ценности, события и личные истории.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Важно сохранять эту связь в своей семье.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DDDD41-74E1-4480-B96E-605E9456726E}"/>
              </a:ext>
            </a:extLst>
          </p:cNvPr>
          <p:cNvSpPr txBox="1"/>
          <p:nvPr/>
        </p:nvSpPr>
        <p:spPr>
          <a:xfrm>
            <a:off x="5931817" y="1589756"/>
            <a:ext cx="609442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того, как прошло детство, кто вёл ребёнка за руку в детские годы, что вошло в его разум и сердце из окружающего мира — от этого в решающей степени зависит, каким человеком станет сегодняшний малыш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В. А. Сухомлинский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3835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8099F3-0577-4122-9E76-EB7F93D45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12240"/>
            <a:ext cx="8911687" cy="913245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семейного воспитания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57C5C8-D0AF-4F88-AF99-5F24BFF27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497" y="1329180"/>
            <a:ext cx="10661715" cy="5024486"/>
          </a:xfrm>
        </p:spPr>
        <p:txBody>
          <a:bodyPr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любовь и уважение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 родителям, не игнорировать их мнения и чувства.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Быть примером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для ребёнка, демонстрировать правильное отношение к себе и друг другу.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Устанавливать правила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и следить за их соблюдением.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Придерживаться семейных традиций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повторяющихся действий или ритуалов, которые помогают укрепить связи внутри семьи.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в семье спокойный, доброжелательный климат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когда никто ни на кого не кричит, даже ошибки и проступки обсуждаются без брани и истерики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Tx/>
              <a:buFont typeface="Wingdings 3" charset="2"/>
              <a:buNone/>
              <a:tabLst/>
              <a:defRPr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39495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Индикатор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4336</TotalTime>
  <Words>766</Words>
  <Application>Microsoft Office PowerPoint</Application>
  <PresentationFormat>Широкоэкранный</PresentationFormat>
  <Paragraphs>84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 3</vt:lpstr>
      <vt:lpstr>YS Text</vt:lpstr>
      <vt:lpstr>Легкий дым</vt:lpstr>
      <vt:lpstr>Кавказский филиал ГБУ «Центр диагностики и консультирования»  Краснодарского края </vt:lpstr>
      <vt:lpstr>Что такое семейное воспитание? </vt:lpstr>
      <vt:lpstr>Что значит семья для ребенка? </vt:lpstr>
      <vt:lpstr>Семейные ценности</vt:lpstr>
      <vt:lpstr>Какие ценности могут лечь в семье в основу воспитания?</vt:lpstr>
      <vt:lpstr>Презентация PowerPoint</vt:lpstr>
      <vt:lpstr>Что всех объединяет в семье?  Наши ценности! </vt:lpstr>
      <vt:lpstr>Семейные традиции</vt:lpstr>
      <vt:lpstr>Правила семейного воспитания</vt:lpstr>
      <vt:lpstr>Семейные заповеди</vt:lpstr>
      <vt:lpstr>Ответственность родителей за воспитание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Кавказский филиал ГБУ «Центр диагностики и консультирования»  Краснодарского края </dc:title>
  <dc:creator>ГБУ КК Центр диагностики и консультирования</dc:creator>
  <cp:lastModifiedBy>ГБУ КК Центр диагностики и консультирования</cp:lastModifiedBy>
  <cp:revision>21</cp:revision>
  <dcterms:created xsi:type="dcterms:W3CDTF">2026-02-10T08:38:47Z</dcterms:created>
  <dcterms:modified xsi:type="dcterms:W3CDTF">2026-03-12T10:57:55Z</dcterms:modified>
</cp:coreProperties>
</file>