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5" r:id="rId8"/>
    <p:sldId id="264" r:id="rId9"/>
    <p:sldId id="261" r:id="rId10"/>
    <p:sldId id="262" r:id="rId11"/>
    <p:sldId id="266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47E01-1A83-72FA-AC1A-99F453A56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BEC728-CB95-F579-902A-7014A7FDA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9CFDEF-F45D-E07D-9B5D-9FC766DA6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8C1B-4E77-4779-AB6B-B5E7008B1221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20349C-C53A-43F1-6FA5-9EC82BED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40DD16-D1EC-30C0-C8F1-657716C8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EFE3-7957-4069-A8A5-218D1A37D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6767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1D5E4-1FE8-0A96-942E-2318496D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FF32C6-40DD-9C40-6123-07B7601BD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F05892-AA57-170C-C43E-7ACB5A13C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C8C1B-4E77-4779-AB6B-B5E7008B1221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8DA065-9226-DD84-E7C5-D2D8009AE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95ECF9-EB2D-64A2-9903-D2696E145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EFE3-7957-4069-A8A5-218D1A37D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6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47.png" /><Relationship Id="rId4" Type="http://schemas.openxmlformats.org/officeDocument/2006/relationships/image" Target="../media/image48.png" /><Relationship Id="rId5" Type="http://schemas.openxmlformats.org/officeDocument/2006/relationships/image" Target="../media/image4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3.png" /><Relationship Id="rId4" Type="http://schemas.microsoft.com/office/2007/relationships/hdphoto" Target="../media/image4.wdp" /><Relationship Id="rId5" Type="http://schemas.openxmlformats.org/officeDocument/2006/relationships/image" Target="../media/image5.png" /><Relationship Id="rId6" Type="http://schemas.microsoft.com/office/2007/relationships/hdphoto" Target="../media/image6.wdp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0.png" /><Relationship Id="rId4" Type="http://schemas.microsoft.com/office/2007/relationships/hdphoto" Target="../media/image11.wdp" /><Relationship Id="rId5" Type="http://schemas.microsoft.com/office/2007/relationships/hdphoto" Target="../media/image12.wdp" /><Relationship Id="rId6" Type="http://schemas.microsoft.com/office/2007/relationships/hdphoto" Target="../media/image13.wdp" /><Relationship Id="rId7" Type="http://schemas.microsoft.com/office/2007/relationships/hdphoto" Target="../media/image14.wdp" /><Relationship Id="rId8" Type="http://schemas.openxmlformats.org/officeDocument/2006/relationships/image" Target="../media/image15.jpeg" /><Relationship Id="rId9" Type="http://schemas.openxmlformats.org/officeDocument/2006/relationships/image" Target="../media/image1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Relationship Id="rId6" Type="http://schemas.openxmlformats.org/officeDocument/2006/relationships/image" Target="../media/image20.jpeg" /><Relationship Id="rId7" Type="http://schemas.openxmlformats.org/officeDocument/2006/relationships/image" Target="../media/image21.jpeg" /><Relationship Id="rId8" Type="http://schemas.openxmlformats.org/officeDocument/2006/relationships/image" Target="../media/image2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3.png" /><Relationship Id="rId4" Type="http://schemas.microsoft.com/office/2007/relationships/hdphoto" Target="../media/image24.wdp" /><Relationship Id="rId5" Type="http://schemas.microsoft.com/office/2007/relationships/hdphoto" Target="../media/image25.wdp" /><Relationship Id="rId6" Type="http://schemas.openxmlformats.org/officeDocument/2006/relationships/image" Target="../media/image26.png" /><Relationship Id="rId7" Type="http://schemas.openxmlformats.org/officeDocument/2006/relationships/image" Target="../media/image27.jpeg" /><Relationship Id="rId8" Type="http://schemas.openxmlformats.org/officeDocument/2006/relationships/image" Target="../media/image28.png" /><Relationship Id="rId9" Type="http://schemas.openxmlformats.org/officeDocument/2006/relationships/image" Target="../media/image2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Relationship Id="rId6" Type="http://schemas.openxmlformats.org/officeDocument/2006/relationships/image" Target="../media/image35.jpeg" /><Relationship Id="rId7" Type="http://schemas.openxmlformats.org/officeDocument/2006/relationships/image" Target="../media/image36.jpeg" /><Relationship Id="rId8" Type="http://schemas.openxmlformats.org/officeDocument/2006/relationships/image" Target="../media/image3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Relationship Id="rId5" Type="http://schemas.openxmlformats.org/officeDocument/2006/relationships/image" Target="../media/image26.png" /><Relationship Id="rId6" Type="http://schemas.openxmlformats.org/officeDocument/2006/relationships/image" Target="../media/image40.jpeg" /><Relationship Id="rId7" Type="http://schemas.openxmlformats.org/officeDocument/2006/relationships/image" Target="../media/image4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Relationship Id="rId5" Type="http://schemas.openxmlformats.org/officeDocument/2006/relationships/image" Target="../media/image44.jpeg" /><Relationship Id="rId6" Type="http://schemas.openxmlformats.org/officeDocument/2006/relationships/image" Target="../media/image45.jpeg" /><Relationship Id="rId7" Type="http://schemas.openxmlformats.org/officeDocument/2006/relationships/image" Target="../media/image4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Изображения по запросу «Градиент фон для презентации» - бесплатно на  gryzli.club">
            <a:extLst>
              <a:ext uri="{FF2B5EF4-FFF2-40B4-BE49-F238E27FC236}">
                <a16:creationId xmlns:a16="http://schemas.microsoft.com/office/drawing/2014/main" id="{CE499C41-127C-BDB9-B615-2705ED098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417552" cy="69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71345C-46AF-D105-3A7E-405C28E28EBF}"/>
              </a:ext>
            </a:extLst>
          </p:cNvPr>
          <p:cNvSpPr txBox="1"/>
          <p:nvPr/>
        </p:nvSpPr>
        <p:spPr>
          <a:xfrm>
            <a:off x="836023" y="2985948"/>
            <a:ext cx="10358846" cy="20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b="1" ker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«Умное зеркало в работе логопеда: </a:t>
            </a:r>
            <a:br>
              <a:rPr lang="ru-RU" sz="4000" b="1" ker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ker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превратить коррекционный процесс         в увлекательную игру для ребенка»</a:t>
            </a:r>
            <a:endParaRPr lang="ru-RU" sz="4000" kern="10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478984-ECEA-9AC6-5CB3-4F023147D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72964" y="1123287"/>
            <a:ext cx="1830122" cy="18626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696B08-A164-3068-6C4F-3F6FF3A5B732}"/>
              </a:ext>
            </a:extLst>
          </p:cNvPr>
          <p:cNvSpPr txBox="1"/>
          <p:nvPr/>
        </p:nvSpPr>
        <p:spPr>
          <a:xfrm>
            <a:off x="1267830" y="88293"/>
            <a:ext cx="9640389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Краевой практический семинар для учителей-логопедов, учителей-дефектологов по теме</a:t>
            </a:r>
            <a:endParaRPr lang="ru-RU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  <a:buNone/>
            </a:pPr>
            <a:r>
              <a:rPr lang="ru-RU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«Коррекция звукопроизношения с помощью интерактивных средств, </a:t>
            </a:r>
          </a:p>
          <a:p>
            <a:pPr algn="ctr">
              <a:spcAft>
                <a:spcPts val="1000"/>
              </a:spcAft>
              <a:buNone/>
            </a:pPr>
            <a:r>
              <a:rPr lang="ru-RU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авторских игр и пособий для работы с детьми с ОВЗ»</a:t>
            </a:r>
            <a:endParaRPr lang="ru-RU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7FCF14-41A2-D03B-0710-BBC30328FAB5}"/>
              </a:ext>
            </a:extLst>
          </p:cNvPr>
          <p:cNvSpPr txBox="1"/>
          <p:nvPr/>
        </p:nvSpPr>
        <p:spPr>
          <a:xfrm>
            <a:off x="6096000" y="5569378"/>
            <a:ext cx="6272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Кротова Юлия Владимировна,</a:t>
            </a:r>
            <a:br>
              <a:rPr kumimoji="0" lang="ru-RU" sz="2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учитель-логопед</a:t>
            </a:r>
            <a:br>
              <a:rPr kumimoji="0" lang="ru-RU" sz="2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МДОБУ детский сад №125 города Сочи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6885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CB756-254F-C80F-7E3D-656D36955586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Изображения по запросу «Градиент фон для презентации» - бесплатно на  gryzli.club">
            <a:extLst>
              <a:ext uri="{FF2B5EF4-FFF2-40B4-BE49-F238E27FC236}">
                <a16:creationId xmlns:a16="http://schemas.microsoft.com/office/drawing/2014/main" id="{FE786F8C-1A77-B21E-03B7-495464CC0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417552" cy="69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6B30A0-4174-0770-42AE-DD4156EEA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07" y="2834074"/>
            <a:ext cx="5325558" cy="39987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C54A0A-292C-62B6-3DB5-D60FC48CB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042" y="2682749"/>
            <a:ext cx="5325558" cy="39987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7C6FC3-779E-2292-26F6-100CBCC6C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09063" y="87309"/>
            <a:ext cx="3545941" cy="2659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463222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FFC50-5AC2-D1C4-2428-23CA3022ED88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Изображения по запросу «Градиент фон для презентации» - бесплатно на  gryzli.club">
            <a:extLst>
              <a:ext uri="{FF2B5EF4-FFF2-40B4-BE49-F238E27FC236}">
                <a16:creationId xmlns:a16="http://schemas.microsoft.com/office/drawing/2014/main" id="{AB4DBA2D-0054-619B-52D5-9EA3982A9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417552" cy="69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2C51A1-7F89-CBA7-6FAA-5255096FD0D4}"/>
              </a:ext>
            </a:extLst>
          </p:cNvPr>
          <p:cNvSpPr/>
          <p:nvPr/>
        </p:nvSpPr>
        <p:spPr>
          <a:xfrm>
            <a:off x="775287" y="1075462"/>
            <a:ext cx="104890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внимание!</a:t>
            </a:r>
          </a:p>
          <a:p>
            <a:pPr algn="ctr"/>
            <a:r>
              <a:rPr lang="ru-RU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Готова ответить на ваши вопросы!</a:t>
            </a:r>
          </a:p>
        </p:txBody>
      </p:sp>
    </p:spTree>
    <p:extLst>
      <p:ext uri="{BB962C8B-B14F-4D97-AF65-F5344CB8AC3E}">
        <p14:creationId xmlns:p14="http://schemas.microsoft.com/office/powerpoint/2010/main" val="329508261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702B1-9D7B-4C8C-AC08-FC2859639D83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Изображения по запросу «Градиент фон для презентации» - бесплатно на  gryzli.club">
            <a:extLst>
              <a:ext uri="{FF2B5EF4-FFF2-40B4-BE49-F238E27FC236}">
                <a16:creationId xmlns:a16="http://schemas.microsoft.com/office/drawing/2014/main" id="{86D98225-3378-0485-292A-49D6BC316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5552" y="-137804"/>
            <a:ext cx="12417552" cy="69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3B1BF6-6C4D-00EF-74FA-08CFF4A8D626}"/>
              </a:ext>
            </a:extLst>
          </p:cNvPr>
          <p:cNvSpPr txBox="1"/>
          <p:nvPr/>
        </p:nvSpPr>
        <p:spPr>
          <a:xfrm>
            <a:off x="1948057" y="731907"/>
            <a:ext cx="85961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современности: Дети «цифрового поколения» привыкли к гаджетам. Традиционные методы часто кажутся им скучными</a:t>
            </a: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Низкая мотивация к многократному повторению артикуляционных упражнений.</a:t>
            </a: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Интеграция ИКТ (информационно-коммуникационных технологий) в коррекционную среду.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A5DE68-6900-ADA5-7DF3-267A0E5C264C}"/>
              </a:ext>
            </a:extLst>
          </p:cNvPr>
          <p:cNvSpPr/>
          <p:nvPr/>
        </p:nvSpPr>
        <p:spPr>
          <a:xfrm>
            <a:off x="2524990" y="-223540"/>
            <a:ext cx="7142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Почему это актуально?</a:t>
            </a:r>
          </a:p>
        </p:txBody>
      </p:sp>
      <p:pic>
        <p:nvPicPr>
          <p:cNvPr id="4" name="Picture 2" descr="Пнг Квадрат с галочкой 25 фото">
            <a:extLst>
              <a:ext uri="{FF2B5EF4-FFF2-40B4-BE49-F238E27FC236}">
                <a16:creationId xmlns:a16="http://schemas.microsoft.com/office/drawing/2014/main" id="{75864877-74BC-9037-55C4-60F75423F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899" l="9804" r="89804">
                        <a14:foregroundMark x1="73725" y1="9091" x2="73725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699791"/>
            <a:ext cx="619869" cy="48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C11C38-F3F6-D7DE-8060-F4B113892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506756"/>
            <a:ext cx="621846" cy="481626"/>
          </a:xfrm>
          <a:prstGeom prst="rect">
            <a:avLst/>
          </a:prstGeom>
        </p:spPr>
      </p:pic>
      <p:pic>
        <p:nvPicPr>
          <p:cNvPr id="6" name="Picture 2" descr="Пнг Квадрат с галочкой 25 фото">
            <a:extLst>
              <a:ext uri="{FF2B5EF4-FFF2-40B4-BE49-F238E27FC236}">
                <a16:creationId xmlns:a16="http://schemas.microsoft.com/office/drawing/2014/main" id="{6FBCB7BB-5321-4140-38CC-532F5DDC9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89899" l="9804" r="89804">
                        <a14:foregroundMark x1="73725" y1="9091" x2="73725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2376783"/>
            <a:ext cx="619869" cy="48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Как сделать так, чтобы ребенок не залипал в гаджетах. Простая инструкция,  которая точно поможет | РБК Life">
            <a:extLst>
              <a:ext uri="{FF2B5EF4-FFF2-40B4-BE49-F238E27FC236}">
                <a16:creationId xmlns:a16="http://schemas.microsoft.com/office/drawing/2014/main" id="{7642A777-D8E1-17BA-A002-5F5021AF8C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7B6109-D38F-2BD1-E9F4-11CC3D6FF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25552" y="3810010"/>
            <a:ext cx="4247395" cy="2654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Артикуляционная гимнастика">
            <a:extLst>
              <a:ext uri="{FF2B5EF4-FFF2-40B4-BE49-F238E27FC236}">
                <a16:creationId xmlns:a16="http://schemas.microsoft.com/office/drawing/2014/main" id="{84AA3A8E-FF25-DBF0-76A6-38978DA27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5294" y="3817769"/>
            <a:ext cx="3494509" cy="2620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8" descr="Профессиональные зеркала логопеда. Обзор и сравнение классического и  интерактивных зеркал от АЛМА">
            <a:extLst>
              <a:ext uri="{FF2B5EF4-FFF2-40B4-BE49-F238E27FC236}">
                <a16:creationId xmlns:a16="http://schemas.microsoft.com/office/drawing/2014/main" id="{4C9394F4-E487-C461-1411-7D3D8FD62C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2F6FDD6-D87C-7968-6B7E-0B2487B0E9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 t="12667" r="12501" b="14889"/>
          <a:stretch>
            <a:fillRect/>
          </a:stretch>
        </p:blipFill>
        <p:spPr>
          <a:xfrm>
            <a:off x="7679803" y="3909942"/>
            <a:ext cx="4227207" cy="2308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046519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69ED3-74C9-E0A0-6A9B-E815722AA4BD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Изображения по запросу «Градиент фон для презентации» - бесплатно на  gryzli.club">
            <a:extLst>
              <a:ext uri="{FF2B5EF4-FFF2-40B4-BE49-F238E27FC236}">
                <a16:creationId xmlns:a16="http://schemas.microsoft.com/office/drawing/2014/main" id="{23C5E37D-6DB2-9E6B-ECED-3C29D9C3D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417552" cy="69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815512-1739-C478-F44B-942DD11E3B1A}"/>
              </a:ext>
            </a:extLst>
          </p:cNvPr>
          <p:cNvSpPr txBox="1"/>
          <p:nvPr/>
        </p:nvSpPr>
        <p:spPr>
          <a:xfrm>
            <a:off x="1496529" y="912579"/>
            <a:ext cx="99239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профессиональный логопедический инструмент, сочетающий в себе: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Традиционное зеркало для контроля артикуляции</a:t>
            </a: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Интерактивный экран с сенсорным управлением</a:t>
            </a: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Специализированное ПО с набором игр и упражнений</a:t>
            </a: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Микрофон и видеокамеру для записи и анализа речи</a:t>
            </a:r>
          </a:p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A6E99A-C652-EADB-7210-FB287699C47E}"/>
              </a:ext>
            </a:extLst>
          </p:cNvPr>
          <p:cNvSpPr/>
          <p:nvPr/>
        </p:nvSpPr>
        <p:spPr>
          <a:xfrm>
            <a:off x="1496530" y="0"/>
            <a:ext cx="8779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Что такое «Умное зеркало»?</a:t>
            </a:r>
            <a:endParaRPr lang="ru-RU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50" name="Picture 2" descr="Пнг Галка 30 фото">
            <a:extLst>
              <a:ext uri="{FF2B5EF4-FFF2-40B4-BE49-F238E27FC236}">
                <a16:creationId xmlns:a16="http://schemas.microsoft.com/office/drawing/2014/main" id="{E9CB1E0B-3789-08A1-DBB1-7F97BAEAA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78" b="90000" l="10000" r="94333">
                        <a14:foregroundMark x1="90889" y1="8778" x2="90889" y2="8778"/>
                        <a14:foregroundMark x1="94333" y1="11111" x2="94333" y2="1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1429" y="1183500"/>
            <a:ext cx="350198" cy="35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нг Галка 30 фото">
            <a:extLst>
              <a:ext uri="{FF2B5EF4-FFF2-40B4-BE49-F238E27FC236}">
                <a16:creationId xmlns:a16="http://schemas.microsoft.com/office/drawing/2014/main" id="{2A5708E4-7999-CA04-F6D3-70099D302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78" b="90000" l="10000" r="94333">
                        <a14:foregroundMark x1="90889" y1="8778" x2="90889" y2="8778"/>
                        <a14:foregroundMark x1="94333" y1="11111" x2="94333" y2="1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1429" y="1738117"/>
            <a:ext cx="350198" cy="35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Пнг Галка 30 фото">
            <a:extLst>
              <a:ext uri="{FF2B5EF4-FFF2-40B4-BE49-F238E27FC236}">
                <a16:creationId xmlns:a16="http://schemas.microsoft.com/office/drawing/2014/main" id="{DF4788CB-D473-9C38-8D5D-CF267626A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78" b="90000" l="10000" r="94333">
                        <a14:foregroundMark x1="90889" y1="8778" x2="90889" y2="8778"/>
                        <a14:foregroundMark x1="94333" y1="11111" x2="94333" y2="1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3880" y="2205413"/>
            <a:ext cx="350198" cy="35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Пнг Галка 30 фото">
            <a:extLst>
              <a:ext uri="{FF2B5EF4-FFF2-40B4-BE49-F238E27FC236}">
                <a16:creationId xmlns:a16="http://schemas.microsoft.com/office/drawing/2014/main" id="{9915C66C-9B8A-400D-3320-B09C6E50C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78" b="90000" l="10000" r="94333">
                        <a14:foregroundMark x1="90889" y1="8778" x2="90889" y2="8778"/>
                        <a14:foregroundMark x1="94333" y1="11111" x2="94333" y2="1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106" y="2858251"/>
            <a:ext cx="350198" cy="35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EEC97E-617D-B081-D819-F97304DBBF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5" y="2380512"/>
            <a:ext cx="4346638" cy="244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4BC3F1-D1B7-D974-FFB1-8720C1D87B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6"/>
          <a:stretch>
            <a:fillRect/>
          </a:stretch>
        </p:blipFill>
        <p:spPr>
          <a:xfrm>
            <a:off x="1321429" y="3227327"/>
            <a:ext cx="5894637" cy="3651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806838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4B377-279D-A36C-8481-19BB952106AA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Изображения по запросу «Градиент фон для презентации» - бесплатно на  gryzli.club">
            <a:extLst>
              <a:ext uri="{FF2B5EF4-FFF2-40B4-BE49-F238E27FC236}">
                <a16:creationId xmlns:a16="http://schemas.microsoft.com/office/drawing/2014/main" id="{E9497C4B-3F74-92B4-CE44-3F79F3237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7804"/>
            <a:ext cx="12417552" cy="69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98A7FC-E8B6-4CA9-67B2-BC8FA98375C4}"/>
              </a:ext>
            </a:extLst>
          </p:cNvPr>
          <p:cNvSpPr txBox="1"/>
          <p:nvPr/>
        </p:nvSpPr>
        <p:spPr>
          <a:xfrm>
            <a:off x="1286544" y="439530"/>
            <a:ext cx="98444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не просто делает </a:t>
            </a:r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артикуляционную гимнастику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— он помогает сказочному персонажу пройти квест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Исчезает психологический барьер «я  учусь», </a:t>
            </a:r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играет, при этом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остается радость от игры и польза от выполненных коррекционных упражнений.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C55D685-9809-ABC8-9B70-A7693B33D817}"/>
              </a:ext>
            </a:extLst>
          </p:cNvPr>
          <p:cNvSpPr/>
          <p:nvPr/>
        </p:nvSpPr>
        <p:spPr>
          <a:xfrm>
            <a:off x="1976061" y="0"/>
            <a:ext cx="80684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Главный секрет успеха: Геймификация</a:t>
            </a:r>
            <a:endParaRPr lang="ru-RU" sz="36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4CA24E-DD4C-EEF7-8E71-0B93A9B48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7" y="1621443"/>
            <a:ext cx="4133851" cy="3100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3289C4-2A43-48D0-D1BE-AEAD824AD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9" y="3833716"/>
            <a:ext cx="3397377" cy="254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выглядит как текст, аниме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B8E5AD8-4B0B-5173-D7AC-A37CB7504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49" y="1896068"/>
            <a:ext cx="4133850" cy="2325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69E2A34-36CD-21F7-C2C0-401833560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4" t="21807" r="691" b="23427"/>
          <a:stretch>
            <a:fillRect/>
          </a:stretch>
        </p:blipFill>
        <p:spPr>
          <a:xfrm>
            <a:off x="4895095" y="4300560"/>
            <a:ext cx="3577371" cy="2325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D30E1A-FE6F-14A5-6178-581C2C6A64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76370" y="1448550"/>
            <a:ext cx="3027811" cy="227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58DFB8-F68F-D5E9-84EA-000200DA7B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6882" y="4703415"/>
            <a:ext cx="2839431" cy="2129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732272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6F7E9-AC16-5742-3C67-CADEA26EF1CB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Изображения по запросу «Градиент фон для презентации» - бесплатно на  gryzli.club">
            <a:extLst>
              <a:ext uri="{FF2B5EF4-FFF2-40B4-BE49-F238E27FC236}">
                <a16:creationId xmlns:a16="http://schemas.microsoft.com/office/drawing/2014/main" id="{B674D333-B0F3-CAB1-3399-9B2927B1A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417552" cy="69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8DBC5C-3747-C053-DBA3-3B5CDEF3E2CF}"/>
              </a:ext>
            </a:extLst>
          </p:cNvPr>
          <p:cNvSpPr txBox="1"/>
          <p:nvPr/>
        </p:nvSpPr>
        <p:spPr>
          <a:xfrm>
            <a:off x="1485900" y="732333"/>
            <a:ext cx="101536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гимнастика: Персонаж на экране показывает движения, а ребенок повторяет их, видя себя в отражении рядом с героем.</a:t>
            </a: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гимнастика: Сила выдоха управляет объектами на экране (сдуть пушинки с одуванчика, забить гол, подпрыгнуть за монеткой).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слуха, различение неречевых и речевых звуков, выделение заданного звука и слов с ним.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постановка и автоматизация звуков: например «рычание» вместе с тигренком.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D36183-C138-F034-18F1-45BFD8EAEDD6}"/>
              </a:ext>
            </a:extLst>
          </p:cNvPr>
          <p:cNvSpPr/>
          <p:nvPr/>
        </p:nvSpPr>
        <p:spPr>
          <a:xfrm>
            <a:off x="1756606" y="0"/>
            <a:ext cx="86787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4800" b="1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Основные направления работы</a:t>
            </a:r>
            <a:endParaRPr lang="ru-RU" sz="4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6553FC-448E-BFF3-243D-C096E81B0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500">
                        <a14:foregroundMark x1="90500" y1="13750" x2="90500" y2="13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6325" y="490856"/>
            <a:ext cx="680281" cy="6802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B0AAE2-693E-6B01-BED5-F9523ED7B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500">
                        <a14:foregroundMark x1="90500" y1="13750" x2="90500" y2="13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6324" y="1328314"/>
            <a:ext cx="680281" cy="6802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D0061-9843-E6BE-EC4B-735A66D38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057" y="2476243"/>
            <a:ext cx="676715" cy="6767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0FC4A2E-ED6C-73A3-AEE5-6A4EF7E258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2" t="-3391"/>
          <a:stretch>
            <a:fillRect/>
          </a:stretch>
        </p:blipFill>
        <p:spPr>
          <a:xfrm>
            <a:off x="342900" y="3653841"/>
            <a:ext cx="3317721" cy="2590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93DD99F-F942-F666-F55B-6A33EA7968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3202" y="3282134"/>
            <a:ext cx="4218798" cy="237155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9ED49A-B516-7821-CD8B-5DBE02735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890" y="2093539"/>
            <a:ext cx="676715" cy="5312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B78829-D45F-D1F9-341D-EC83AFFFF9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21" y="3653841"/>
            <a:ext cx="3933812" cy="2696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699413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E241E-6728-F4E4-E88F-941E2F3B91C5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Изображения по запросу «Градиент фон для презентации» - бесплатно на  gryzli.club">
            <a:extLst>
              <a:ext uri="{FF2B5EF4-FFF2-40B4-BE49-F238E27FC236}">
                <a16:creationId xmlns:a16="http://schemas.microsoft.com/office/drawing/2014/main" id="{38A0FDED-55F5-0393-8139-A6279C07A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417552" cy="69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A5452C-6950-BC00-75E7-DBBD1B7C840E}"/>
              </a:ext>
            </a:extLst>
          </p:cNvPr>
          <p:cNvSpPr txBox="1"/>
          <p:nvPr/>
        </p:nvSpPr>
        <p:spPr>
          <a:xfrm>
            <a:off x="2871216" y="320701"/>
            <a:ext cx="6272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/>
          </a:p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67D98E-A188-015C-5531-900640C8ABEB}"/>
              </a:ext>
            </a:extLst>
          </p:cNvPr>
          <p:cNvSpPr txBox="1"/>
          <p:nvPr/>
        </p:nvSpPr>
        <p:spPr>
          <a:xfrm>
            <a:off x="2200275" y="179165"/>
            <a:ext cx="84128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«Умное зеркало»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как мультисенсорный тренажер.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Оно одновременно задействует зрение, слух, тактильные ощущения и движение, что позволяет создавать в коре головного мозга ребенка более прочные нейронные связи, ускоряя процесс коррекции речи в несколько раз.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30F7493-9593-FD67-5A4B-C4DABD0A6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9" y="1885950"/>
            <a:ext cx="5486399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DF8176-CFF9-98A4-328F-E312D4935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44" y="2570402"/>
            <a:ext cx="5750212" cy="3234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524066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A3977-C4EA-9464-8F5B-1756898967E4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Изображения по запросу «Градиент фон для презентации» - бесплатно на  gryzli.club">
            <a:extLst>
              <a:ext uri="{FF2B5EF4-FFF2-40B4-BE49-F238E27FC236}">
                <a16:creationId xmlns:a16="http://schemas.microsoft.com/office/drawing/2014/main" id="{710F5670-A753-6A83-6468-3BA7AE964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417552" cy="69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D59DC7-2826-347F-1082-D64BA1CE09EA}"/>
              </a:ext>
            </a:extLst>
          </p:cNvPr>
          <p:cNvSpPr txBox="1"/>
          <p:nvPr/>
        </p:nvSpPr>
        <p:spPr>
          <a:xfrm>
            <a:off x="225342" y="654858"/>
            <a:ext cx="10480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занятие — долгожданное событие 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Ошибаться не страшно, персонаж всегда поддержит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видимость результата повышает уверенность в себе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6593D9-04A9-FDA6-8247-C2A806A49469}"/>
              </a:ext>
            </a:extLst>
          </p:cNvPr>
          <p:cNvSpPr/>
          <p:nvPr/>
        </p:nvSpPr>
        <p:spPr>
          <a:xfrm>
            <a:off x="2578017" y="-76289"/>
            <a:ext cx="70359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4400" b="1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Преимущества для ребенка</a:t>
            </a:r>
            <a:endParaRPr lang="ru-RU" sz="4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B93B6D-00E4-1BB9-3BDE-0B9C63163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72" y="1712450"/>
            <a:ext cx="3785945" cy="2129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5DBDC1-56E8-D0F3-A031-A5A9EFEC5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70" y="3842044"/>
            <a:ext cx="4163929" cy="312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AA956B-5F65-8C7D-7B7C-B8AE49B951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987" y="437583"/>
            <a:ext cx="4277012" cy="240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604E09D-CE49-7F1F-3AD8-B5E34E6243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50" y="3280985"/>
            <a:ext cx="4463520" cy="2510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FA0C0C-668F-4342-0A4A-9654227CCC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76" y="4097350"/>
            <a:ext cx="3590924" cy="269319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05AB797-F719-52EC-B068-8784183E99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7669" y="1673856"/>
            <a:ext cx="2966486" cy="166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286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9E321-0097-F621-33C8-D4B52C424971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Изображения по запросу «Градиент фон для презентации» - бесплатно на  gryzli.club">
            <a:extLst>
              <a:ext uri="{FF2B5EF4-FFF2-40B4-BE49-F238E27FC236}">
                <a16:creationId xmlns:a16="http://schemas.microsoft.com/office/drawing/2014/main" id="{A5140125-0D1D-4D52-9705-4C5783511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417552" cy="69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D4650E-712B-1029-FF6E-6E7A9E752A75}"/>
              </a:ext>
            </a:extLst>
          </p:cNvPr>
          <p:cNvSpPr txBox="1"/>
          <p:nvPr/>
        </p:nvSpPr>
        <p:spPr>
          <a:xfrm>
            <a:off x="2661174" y="707886"/>
            <a:ext cx="90926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встроенная библиотека упражнений, включая пальчиковые игры (что немаловажно при составлении домашнего задания для закрепления пройденного материала ребенком дома с родителями  )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создавать индивидуальный план под каждого ребенка</a:t>
            </a: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аудио- и видеозаписей для отслеживания динамики прогресса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56063E-2220-1DEB-36E7-710736837314}"/>
              </a:ext>
            </a:extLst>
          </p:cNvPr>
          <p:cNvSpPr/>
          <p:nvPr/>
        </p:nvSpPr>
        <p:spPr>
          <a:xfrm>
            <a:off x="2661175" y="0"/>
            <a:ext cx="66410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4000" b="1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Преимущества для логопеда</a:t>
            </a:r>
            <a:endParaRPr lang="ru-RU" sz="4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7250F6-0836-225F-6766-F3D1AF7F1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023" y="3497902"/>
            <a:ext cx="3872569" cy="217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62002B-847C-6ADD-CE67-0A13CAA84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653" y="3983434"/>
            <a:ext cx="4618041" cy="259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1525C7-F632-593A-3553-4CAFE2507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061" y="528918"/>
            <a:ext cx="676715" cy="6767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447AFD-17A0-F8EE-F4E1-F1D2C0D60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061" y="1319330"/>
            <a:ext cx="676715" cy="6767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785521-BF25-9A88-EE68-258D2CD92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555" y="1930533"/>
            <a:ext cx="676715" cy="6767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304B5B-B0DC-00A8-EDE4-6C53B2789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55" y="180975"/>
            <a:ext cx="2020194" cy="2693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B847FC-09AC-7524-293E-B8DB4C96D70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377"/>
          <a:stretch>
            <a:fillRect/>
          </a:stretch>
        </p:blipFill>
        <p:spPr>
          <a:xfrm>
            <a:off x="4641308" y="3640777"/>
            <a:ext cx="3689755" cy="3087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379402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3467D-2F51-0387-A21D-1AC5C3D0935B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Изображения по запросу «Градиент фон для презентации» - бесплатно на  gryzli.club">
            <a:extLst>
              <a:ext uri="{FF2B5EF4-FFF2-40B4-BE49-F238E27FC236}">
                <a16:creationId xmlns:a16="http://schemas.microsoft.com/office/drawing/2014/main" id="{3D204463-50BA-A072-9EF7-F098273A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417552" cy="699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1D2E96-533F-492D-B57E-C5DA5F048143}"/>
              </a:ext>
            </a:extLst>
          </p:cNvPr>
          <p:cNvSpPr txBox="1"/>
          <p:nvPr/>
        </p:nvSpPr>
        <p:spPr>
          <a:xfrm>
            <a:off x="1881758" y="48220"/>
            <a:ext cx="91862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/>
              <a:t>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«Умное зеркало» -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это не замена логопеда, а его мощный и современный помощник.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позволяют сократить сроки коррекции и сделать путь к красивой речи легким и интересным.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8B4CB8-D0A3-60D4-5CEC-395C4774B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05" y="3740564"/>
            <a:ext cx="4344745" cy="2443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295D1B-1BC5-7348-1C49-D6BD4A7F64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518" t="2690"/>
          <a:stretch>
            <a:fillRect/>
          </a:stretch>
        </p:blipFill>
        <p:spPr>
          <a:xfrm>
            <a:off x="358292" y="4524375"/>
            <a:ext cx="3046931" cy="218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32BB7E-9D22-92F8-AA64-91645393D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54" y="1074918"/>
            <a:ext cx="4734212" cy="266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F1A007-9EAA-7F19-FB24-F44E565C4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061" y="1074918"/>
            <a:ext cx="4074439" cy="3053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52C52B-44EA-D839-807F-3BE7FE0FB5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31" y="4468906"/>
            <a:ext cx="3886872" cy="2186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637758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37</Paragraphs>
  <Slides>11</Slides>
  <Notes>0</Notes>
  <TotalTime>437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6">
      <vt:lpstr>Arial</vt:lpstr>
      <vt:lpstr>Calibri Light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Журавлёва Елена</dc:creator>
  <cp:lastModifiedBy>Пользователь</cp:lastModifiedBy>
  <cp:revision>14</cp:revision>
  <dcterms:created xsi:type="dcterms:W3CDTF">2026-02-03T05:58:21Z</dcterms:created>
  <dcterms:modified xsi:type="dcterms:W3CDTF">2026-02-13T08:43:49Z</dcterms:modified>
</cp:coreProperties>
</file>