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6" r:id="rId1"/>
  </p:sldMasterIdLst>
  <p:sldIdLst>
    <p:sldId id="300" r:id="rId2"/>
    <p:sldId id="297" r:id="rId3"/>
    <p:sldId id="292" r:id="rId4"/>
    <p:sldId id="293" r:id="rId5"/>
    <p:sldId id="294" r:id="rId6"/>
    <p:sldId id="295" r:id="rId7"/>
    <p:sldId id="257" r:id="rId8"/>
    <p:sldId id="261" r:id="rId9"/>
    <p:sldId id="264" r:id="rId10"/>
    <p:sldId id="266" r:id="rId11"/>
    <p:sldId id="267" r:id="rId12"/>
    <p:sldId id="276" r:id="rId13"/>
    <p:sldId id="272" r:id="rId14"/>
    <p:sldId id="274" r:id="rId15"/>
    <p:sldId id="275" r:id="rId16"/>
    <p:sldId id="291" r:id="rId17"/>
    <p:sldId id="290" r:id="rId18"/>
    <p:sldId id="298" r:id="rId19"/>
    <p:sldId id="287" r:id="rId20"/>
    <p:sldId id="296" r:id="rId21"/>
    <p:sldId id="27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545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699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3886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300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4165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685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97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73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187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782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056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583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035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879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981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35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65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/>
        </p:nvSpPr>
        <p:spPr>
          <a:xfrm>
            <a:off x="2063552" y="135586"/>
            <a:ext cx="8064896" cy="949954"/>
          </a:xfrm>
          <a:prstGeom prst="parallelogram">
            <a:avLst>
              <a:gd name="adj" fmla="val 37012"/>
            </a:avLst>
          </a:prstGeom>
          <a:solidFill>
            <a:srgbClr val="D5F4FF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ln w="1905"/>
                <a:solidFill>
                  <a:srgbClr val="4E67C8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Динской филиал ГБУ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ln w="1905"/>
                <a:solidFill>
                  <a:srgbClr val="4E67C8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«Центр диагностики и консультирования» Краснодарского края</a:t>
            </a:r>
            <a:endParaRPr lang="ru-RU" sz="14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132" y="160649"/>
            <a:ext cx="1157648" cy="8998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179178" y="0"/>
            <a:ext cx="6780874" cy="82802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8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ctr"/>
            <a:endParaRPr lang="ru-RU" sz="32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Развитие </a:t>
            </a:r>
            <a:r>
              <a:rPr lang="ru-RU" sz="2800" b="1" dirty="0">
                <a:solidFill>
                  <a:srgbClr val="C00000"/>
                </a:solidFill>
              </a:rPr>
              <a:t>межполушарного взаимодействия у дошкольников и младших школьников</a:t>
            </a: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ru-RU" sz="3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ts val="1000"/>
              </a:spcBef>
              <a:buClr>
                <a:srgbClr val="A53010"/>
              </a:buClr>
            </a:pPr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</a:p>
          <a:p>
            <a:pPr lvl="0" algn="r">
              <a:spcBef>
                <a:spcPts val="1000"/>
              </a:spcBef>
              <a:buClr>
                <a:srgbClr val="A53010"/>
              </a:buClr>
            </a:pPr>
            <a:endParaRPr lang="ru-RU" sz="3200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spcBef>
                <a:spcPts val="1000"/>
              </a:spcBef>
              <a:buClr>
                <a:srgbClr val="A53010"/>
              </a:buClr>
            </a:pPr>
            <a:r>
              <a:rPr lang="ru-RU" sz="32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</a:rPr>
              <a:t>Подготовила</a:t>
            </a:r>
          </a:p>
          <a:p>
            <a:pPr lvl="0" algn="r">
              <a:spcBef>
                <a:spcPts val="1000"/>
              </a:spcBef>
              <a:buClr>
                <a:srgbClr val="A53010"/>
              </a:buClr>
            </a:pPr>
            <a:r>
              <a:rPr lang="ru-RU" sz="1400" b="1" dirty="0">
                <a:solidFill>
                  <a:srgbClr val="002060"/>
                </a:solidFill>
              </a:rPr>
              <a:t> учитель-логопед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pPr lvl="0" algn="r">
              <a:spcBef>
                <a:spcPts val="1000"/>
              </a:spcBef>
              <a:buClr>
                <a:srgbClr val="A53010"/>
              </a:buClr>
            </a:pPr>
            <a:r>
              <a:rPr lang="ru-RU" sz="1400" b="1" dirty="0" smtClean="0">
                <a:solidFill>
                  <a:srgbClr val="002060"/>
                </a:solidFill>
              </a:rPr>
              <a:t>Шабалина </a:t>
            </a:r>
            <a:r>
              <a:rPr lang="ru-RU" sz="1400" b="1" dirty="0">
                <a:solidFill>
                  <a:srgbClr val="002060"/>
                </a:solidFill>
              </a:rPr>
              <a:t>Екатерина Александровна</a:t>
            </a:r>
          </a:p>
          <a:p>
            <a:pPr algn="r"/>
            <a:endParaRPr lang="ru-RU" sz="4800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</a:pPr>
            <a:r>
              <a:rPr lang="ru-RU" sz="1600" b="1" dirty="0" smtClean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55840" y="5877273"/>
            <a:ext cx="24933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сентября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г.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7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7627" y="323486"/>
            <a:ext cx="8911687" cy="62849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Зеркальное рисование</a:t>
            </a:r>
            <a:r>
              <a:rPr lang="ru-RU" b="1" dirty="0"/>
              <a:t>.</a:t>
            </a: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 descr="https://avatars.mds.yandex.net/get-zen_doc/1855206/pub_5d3ca888bc228f00c17ab9eb_5d3eae50ecfb8000acbcbb30/scale_1200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67627" y="1102290"/>
            <a:ext cx="7916450" cy="539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4744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375782"/>
            <a:ext cx="8911687" cy="88934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Зеркальные прописи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https://avatars.mds.yandex.net/get-zen_doc/1108934/pub_5d3ca888bc228f00c17ab9eb_5d3eb4ebecfb8000acbcbb73/scale_1200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56351" y="1265130"/>
            <a:ext cx="7828767" cy="518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2571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Makey\Desktop\УПРАЖНЕНИЯ НА МЕЖПОЛУШАРНОЕ ВЗАИМОДЕЙСТВИЕ\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71" y="569843"/>
            <a:ext cx="2877448" cy="356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Makey\Desktop\УПРАЖНЕНИЯ НА МЕЖПОЛУШАРНОЕ ВЗАИМОДЕЙСТВИЕ\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056" y="675860"/>
            <a:ext cx="2930457" cy="3351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Makey\Desktop\УПРАЖНЕНИЯ НА МЕЖПОЛУШАРНОЕ ВЗАИМОДЕЙСТВИЕ\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570" y="585490"/>
            <a:ext cx="2638908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Makey\Desktop\УПРАЖНЕНИЯ НА МЕЖПОЛУШАРНОЕ ВЗАИМОДЕЙСТВИЕ\3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296" y="820005"/>
            <a:ext cx="2214839" cy="2274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Makey\Desktop\УПРАЖНЕНИЯ НА МЕЖПОЛУШАРНОЕ ВЗАИМОДЕЙСТВИЕ\4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5" y="4133048"/>
            <a:ext cx="2771430" cy="210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Makey\Desktop\УПРАЖНЕНИЯ НА МЕЖПОЛУШАРНОЕ ВЗАИМОДЕЙСТВИЕ\5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578" y="4133049"/>
            <a:ext cx="2797935" cy="210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Makey\Desktop\УПРАЖНЕНИЯ НА МЕЖПОЛУШАРНОЕ ВЗАИМОДЕЙСТВИЕ\6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008" y="3617843"/>
            <a:ext cx="2464904" cy="249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Makey\Desktop\УПРАЖНЕНИЯ НА МЕЖПОЛУШАРНОЕ ВЗАИМОДЕЙСТВИЕ\7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685" y="3617843"/>
            <a:ext cx="2970215" cy="25788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6846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avatars.mds.yandex.net/get-zen_doc/1040957/pub_5d3ca888bc228f00c17ab9eb_5d3eb766ae56cc00addf06d2/scale_1200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056256" y="300624"/>
            <a:ext cx="5818418" cy="432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avatars.mds.yandex.net/get-zen_doc/198554/pub_5d3ca888bc228f00c17ab9eb_5d3eb072cfcc8600ad1bf17c/scale_120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537" y="1277656"/>
            <a:ext cx="5054643" cy="458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0821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avatars.mds.yandex.net/get-zen_doc/235144/pub_5d3ca888bc228f00c17ab9eb_5d3eb5c7f8ea6700ae171f85/scale_1200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29633" y="237995"/>
            <a:ext cx="8617908" cy="577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2035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2302" y="635755"/>
            <a:ext cx="3064655" cy="64935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Н</a:t>
            </a:r>
            <a:r>
              <a:rPr lang="ru-RU" dirty="0" smtClean="0">
                <a:solidFill>
                  <a:srgbClr val="C00000"/>
                </a:solidFill>
              </a:rPr>
              <a:t>ейроигры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9559556"/>
              </p:ext>
            </p:extLst>
          </p:nvPr>
        </p:nvGraphicFramePr>
        <p:xfrm>
          <a:off x="1828803" y="1483827"/>
          <a:ext cx="9051234" cy="4506157"/>
        </p:xfrm>
        <a:graphic>
          <a:graphicData uri="http://schemas.openxmlformats.org/drawingml/2006/table">
            <a:tbl>
              <a:tblPr firstRow="1" firstCol="1" bandRow="1"/>
              <a:tblGrid>
                <a:gridCol w="1116256">
                  <a:extLst>
                    <a:ext uri="{9D8B030D-6E8A-4147-A177-3AD203B41FA5}">
                      <a16:colId xmlns:a16="http://schemas.microsoft.com/office/drawing/2014/main" val="1545431153"/>
                    </a:ext>
                  </a:extLst>
                </a:gridCol>
                <a:gridCol w="1116256">
                  <a:extLst>
                    <a:ext uri="{9D8B030D-6E8A-4147-A177-3AD203B41FA5}">
                      <a16:colId xmlns:a16="http://schemas.microsoft.com/office/drawing/2014/main" val="1491790187"/>
                    </a:ext>
                  </a:extLst>
                </a:gridCol>
                <a:gridCol w="1116256">
                  <a:extLst>
                    <a:ext uri="{9D8B030D-6E8A-4147-A177-3AD203B41FA5}">
                      <a16:colId xmlns:a16="http://schemas.microsoft.com/office/drawing/2014/main" val="728541434"/>
                    </a:ext>
                  </a:extLst>
                </a:gridCol>
                <a:gridCol w="1116256">
                  <a:extLst>
                    <a:ext uri="{9D8B030D-6E8A-4147-A177-3AD203B41FA5}">
                      <a16:colId xmlns:a16="http://schemas.microsoft.com/office/drawing/2014/main" val="3101098804"/>
                    </a:ext>
                  </a:extLst>
                </a:gridCol>
                <a:gridCol w="1116256">
                  <a:extLst>
                    <a:ext uri="{9D8B030D-6E8A-4147-A177-3AD203B41FA5}">
                      <a16:colId xmlns:a16="http://schemas.microsoft.com/office/drawing/2014/main" val="2437459252"/>
                    </a:ext>
                  </a:extLst>
                </a:gridCol>
                <a:gridCol w="1116256">
                  <a:extLst>
                    <a:ext uri="{9D8B030D-6E8A-4147-A177-3AD203B41FA5}">
                      <a16:colId xmlns:a16="http://schemas.microsoft.com/office/drawing/2014/main" val="558698235"/>
                    </a:ext>
                  </a:extLst>
                </a:gridCol>
                <a:gridCol w="1116256">
                  <a:extLst>
                    <a:ext uri="{9D8B030D-6E8A-4147-A177-3AD203B41FA5}">
                      <a16:colId xmlns:a16="http://schemas.microsoft.com/office/drawing/2014/main" val="1221299895"/>
                    </a:ext>
                  </a:extLst>
                </a:gridCol>
                <a:gridCol w="1237442">
                  <a:extLst>
                    <a:ext uri="{9D8B030D-6E8A-4147-A177-3AD203B41FA5}">
                      <a16:colId xmlns:a16="http://schemas.microsoft.com/office/drawing/2014/main" val="3240167389"/>
                    </a:ext>
                  </a:extLst>
                </a:gridCol>
              </a:tblGrid>
              <a:tr h="7451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4844765"/>
                  </a:ext>
                </a:extLst>
              </a:tr>
              <a:tr h="7451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?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9740539"/>
                  </a:ext>
                </a:extLst>
              </a:tr>
              <a:tr h="7802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М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9682233"/>
                  </a:ext>
                </a:extLst>
              </a:tr>
              <a:tr h="7451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4960065"/>
                  </a:ext>
                </a:extLst>
              </a:tr>
              <a:tr h="7451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691754"/>
                  </a:ext>
                </a:extLst>
              </a:tr>
              <a:tr h="74517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Б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!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80" marR="38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573917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190922" y="4744278"/>
            <a:ext cx="304800" cy="27836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32313" y="5496027"/>
            <a:ext cx="265043" cy="2517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" name="Звезда: 5 точек 3"/>
          <p:cNvSpPr/>
          <p:nvPr/>
        </p:nvSpPr>
        <p:spPr>
          <a:xfrm>
            <a:off x="5586413" y="7767638"/>
            <a:ext cx="434975" cy="412750"/>
          </a:xfrm>
          <a:prstGeom prst="star5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" name="Звезда: 5 точек 4"/>
          <p:cNvSpPr/>
          <p:nvPr/>
        </p:nvSpPr>
        <p:spPr>
          <a:xfrm>
            <a:off x="4576751" y="2470737"/>
            <a:ext cx="433388" cy="411162"/>
          </a:xfrm>
          <a:prstGeom prst="star5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2226364" y="2504247"/>
            <a:ext cx="384313" cy="397151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11915775" y="6932613"/>
            <a:ext cx="777875" cy="769937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2259495" y="4081774"/>
            <a:ext cx="364384" cy="1666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flipV="1">
            <a:off x="6699025" y="2517706"/>
            <a:ext cx="364384" cy="16668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3" name="Звезда: 5 точек 4"/>
          <p:cNvSpPr/>
          <p:nvPr/>
        </p:nvSpPr>
        <p:spPr>
          <a:xfrm>
            <a:off x="6584629" y="3876193"/>
            <a:ext cx="433388" cy="411162"/>
          </a:xfrm>
          <a:prstGeom prst="star5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34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04473" y="180466"/>
            <a:ext cx="3369363" cy="1303867"/>
          </a:xfrm>
        </p:spPr>
        <p:txBody>
          <a:bodyPr/>
          <a:lstStyle/>
          <a:p>
            <a:r>
              <a:rPr lang="ru-RU" dirty="0" smtClean="0"/>
              <a:t>«Скоросчет»</a:t>
            </a:r>
            <a:endParaRPr lang="ru-RU" dirty="0"/>
          </a:p>
        </p:txBody>
      </p:sp>
      <p:pic>
        <p:nvPicPr>
          <p:cNvPr id="4" name="WhatsApp Video 2021-04-19 at 14.15.3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6239" y="288099"/>
            <a:ext cx="6888234" cy="5167293"/>
          </a:xfrm>
        </p:spPr>
      </p:pic>
    </p:spTree>
    <p:extLst>
      <p:ext uri="{BB962C8B-B14F-4D97-AF65-F5344CB8AC3E}">
        <p14:creationId xmlns:p14="http://schemas.microsoft.com/office/powerpoint/2010/main" val="307803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9841" y="180467"/>
            <a:ext cx="8131230" cy="809090"/>
          </a:xfrm>
        </p:spPr>
        <p:txBody>
          <a:bodyPr>
            <a:normAutofit/>
          </a:bodyPr>
          <a:lstStyle/>
          <a:p>
            <a:r>
              <a:rPr lang="ru-RU" dirty="0" smtClean="0"/>
              <a:t>«Нейропризнак»</a:t>
            </a:r>
            <a:endParaRPr lang="ru-RU" dirty="0"/>
          </a:p>
        </p:txBody>
      </p:sp>
      <p:pic>
        <p:nvPicPr>
          <p:cNvPr id="4" name="WhatsApp Video 2021-04-19 at 13.57.1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7611" y="1111541"/>
            <a:ext cx="6335973" cy="4752466"/>
          </a:xfrm>
        </p:spPr>
      </p:pic>
    </p:spTree>
    <p:extLst>
      <p:ext uri="{BB962C8B-B14F-4D97-AF65-F5344CB8AC3E}">
        <p14:creationId xmlns:p14="http://schemas.microsoft.com/office/powerpoint/2010/main" val="217418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7980864" cy="913745"/>
          </a:xfrm>
        </p:spPr>
        <p:txBody>
          <a:bodyPr/>
          <a:lstStyle/>
          <a:p>
            <a:r>
              <a:rPr lang="ru-RU" dirty="0" smtClean="0"/>
              <a:t>Кинезиологические упражнения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269" y="1412160"/>
            <a:ext cx="6581477" cy="4936108"/>
          </a:xfrm>
        </p:spPr>
      </p:pic>
    </p:spTree>
    <p:extLst>
      <p:ext uri="{BB962C8B-B14F-4D97-AF65-F5344CB8AC3E}">
        <p14:creationId xmlns:p14="http://schemas.microsoft.com/office/powerpoint/2010/main" val="3858664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Кинезиологические сказки</a:t>
            </a:r>
            <a:endParaRPr lang="ru-RU" dirty="0"/>
          </a:p>
        </p:txBody>
      </p:sp>
      <p:pic>
        <p:nvPicPr>
          <p:cNvPr id="6" name="WhatsApp Video 2021-03-24 at 21.27.2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1563" y="2133600"/>
            <a:ext cx="6869112" cy="3778250"/>
          </a:xfrm>
        </p:spPr>
      </p:pic>
    </p:spTree>
    <p:extLst>
      <p:ext uri="{BB962C8B-B14F-4D97-AF65-F5344CB8AC3E}">
        <p14:creationId xmlns:p14="http://schemas.microsoft.com/office/powerpoint/2010/main" val="29192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1979" y="488515"/>
            <a:ext cx="10214428" cy="79687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Дети, имеющие трудности в обучении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75436" y="2167003"/>
            <a:ext cx="8915399" cy="320666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ru-RU" sz="3200" dirty="0" smtClean="0"/>
              <a:t>Дети с нарушением нейродинамики</a:t>
            </a:r>
          </a:p>
          <a:p>
            <a:pPr marL="457200" indent="-457200">
              <a:buAutoNum type="arabicPeriod"/>
            </a:pPr>
            <a:r>
              <a:rPr lang="ru-RU" sz="3200" dirty="0" smtClean="0"/>
              <a:t>Дети с нарушением когнитивной сферы</a:t>
            </a:r>
          </a:p>
          <a:p>
            <a:pPr marL="457200" indent="-457200">
              <a:buAutoNum type="arabicPeriod"/>
            </a:pPr>
            <a:r>
              <a:rPr lang="ru-RU" sz="3200" dirty="0" smtClean="0"/>
              <a:t>Дети с нарушением регуляции и контроля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9229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28701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Нейропсихологический подход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478071"/>
            <a:ext cx="8915400" cy="443315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     </a:t>
            </a:r>
            <a:r>
              <a:rPr lang="ru-RU" sz="2800" dirty="0" smtClean="0"/>
              <a:t>Использование нейропсихологического подхода </a:t>
            </a:r>
            <a:r>
              <a:rPr lang="ru-RU" sz="2800" dirty="0"/>
              <a:t>к коррекции нарушений письма и </a:t>
            </a:r>
            <a:r>
              <a:rPr lang="ru-RU" sz="2800" dirty="0" smtClean="0"/>
              <a:t>чтения актуально </a:t>
            </a:r>
            <a:r>
              <a:rPr lang="ru-RU" sz="2800" dirty="0"/>
              <a:t>при работе с современными детьми. 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    Повышение </a:t>
            </a:r>
            <a:r>
              <a:rPr lang="ru-RU" sz="2800" dirty="0"/>
              <a:t>работоспособности, умение планировать учебную деятельность, навыки самоконтроля позволяют на более качественном уровне устранить имеющиеся нарушения, что, в конечном итоге, стимулирует учебную мотивацию и приводит к улучшению успеваемости. 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74729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zen_doc/40456/pub_5cc7ee89178ebe00b3e6e591_5cc7f87f4c5e42046d151001/scale_1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0189" y="87682"/>
            <a:ext cx="8721674" cy="654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29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396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Дети с нарушением нейродинамики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6436" y="1565753"/>
            <a:ext cx="9770162" cy="431011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9600" dirty="0" smtClean="0">
                <a:solidFill>
                  <a:srgbClr val="FF0000"/>
                </a:solidFill>
              </a:rPr>
              <a:t>Характерно: </a:t>
            </a:r>
          </a:p>
          <a:p>
            <a:r>
              <a:rPr lang="ru-RU" sz="9600" dirty="0" smtClean="0"/>
              <a:t>повышенная </a:t>
            </a:r>
            <a:r>
              <a:rPr lang="ru-RU" sz="9600" dirty="0"/>
              <a:t>истощаемость, </a:t>
            </a:r>
            <a:endParaRPr lang="ru-RU" sz="9600" dirty="0" smtClean="0"/>
          </a:p>
          <a:p>
            <a:r>
              <a:rPr lang="ru-RU" sz="9600" dirty="0" smtClean="0"/>
              <a:t>колебание </a:t>
            </a:r>
            <a:r>
              <a:rPr lang="ru-RU" sz="9600" dirty="0"/>
              <a:t>активности во время занятия</a:t>
            </a:r>
            <a:r>
              <a:rPr lang="ru-RU" sz="9600" dirty="0" smtClean="0"/>
              <a:t>,</a:t>
            </a:r>
          </a:p>
          <a:p>
            <a:r>
              <a:rPr lang="ru-RU" sz="9600" dirty="0" smtClean="0"/>
              <a:t> </a:t>
            </a:r>
            <a:r>
              <a:rPr lang="ru-RU" sz="9600" dirty="0"/>
              <a:t>гиперактивность, наличие синкинезий, </a:t>
            </a:r>
            <a:endParaRPr lang="ru-RU" sz="9600" dirty="0" smtClean="0"/>
          </a:p>
          <a:p>
            <a:r>
              <a:rPr lang="ru-RU" sz="9600" dirty="0" smtClean="0"/>
              <a:t>нарушение </a:t>
            </a:r>
            <a:r>
              <a:rPr lang="ru-RU" sz="9600" dirty="0"/>
              <a:t>непроизвольного компонента внимания. </a:t>
            </a:r>
            <a:endParaRPr lang="ru-RU" sz="9600" dirty="0" smtClean="0"/>
          </a:p>
          <a:p>
            <a:r>
              <a:rPr lang="ru-RU" sz="9600" dirty="0" smtClean="0"/>
              <a:t>В </a:t>
            </a:r>
            <a:r>
              <a:rPr lang="ru-RU" sz="9600" dirty="0"/>
              <a:t>письменных работах у данной категории детей наблюдается микрография, колебание нажима, высоты и наклона букв, медленное письмо, колебание темпа и успешности письма во время урока, нарастание ошибок к концу работы.</a:t>
            </a:r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3516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9133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Дети с нарушением когнитивной сферы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1415441"/>
            <a:ext cx="9601195" cy="48350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</a:rPr>
              <a:t>Дети второй группы отличаются </a:t>
            </a:r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dirty="0" smtClean="0"/>
              <a:t>нарушениями </a:t>
            </a:r>
            <a:r>
              <a:rPr lang="ru-RU" sz="2400" dirty="0"/>
              <a:t>зрительного, слухо-речевого, тактильного восприятия, памяти, внимания, пространственных представлений, межполушарного взаимодействия. </a:t>
            </a:r>
            <a:endParaRPr lang="ru-RU" sz="2400" dirty="0" smtClean="0"/>
          </a:p>
          <a:p>
            <a:r>
              <a:rPr lang="ru-RU" sz="2400" dirty="0" smtClean="0"/>
              <a:t>В </a:t>
            </a:r>
            <a:r>
              <a:rPr lang="ru-RU" sz="2400" dirty="0"/>
              <a:t>письме наблюдаются оптические замены, трудности в запоминании букв, цифр, в ориентировке на листе, замены букв, обозначающих сходные по артикуляции звуки (л-м-д-н), замены согласных по звонкости-глухости, твердости-мягкости, пропуск слов, непонимание смысла прочитанного.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94989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3227" y="624110"/>
            <a:ext cx="9951385" cy="128089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Дети с нарушением регуляции и контроля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6191" y="2093843"/>
            <a:ext cx="9730406" cy="37820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</a:rPr>
              <a:t>У детей третьей группы страдают три </a:t>
            </a:r>
            <a:r>
              <a:rPr lang="ru-RU" sz="2400" dirty="0" smtClean="0">
                <a:solidFill>
                  <a:srgbClr val="FF0000"/>
                </a:solidFill>
              </a:rPr>
              <a:t>функции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– цель, программа, контроль. </a:t>
            </a:r>
            <a:endParaRPr lang="ru-RU" sz="2400" dirty="0" smtClean="0"/>
          </a:p>
          <a:p>
            <a:r>
              <a:rPr lang="ru-RU" sz="2400" dirty="0" smtClean="0"/>
              <a:t>Они </a:t>
            </a:r>
            <a:r>
              <a:rPr lang="ru-RU" sz="2400" dirty="0"/>
              <a:t>испытывают трудности планирования и планомерного выполнения действия. </a:t>
            </a:r>
            <a:endParaRPr lang="ru-RU" sz="2400" dirty="0" smtClean="0"/>
          </a:p>
          <a:p>
            <a:r>
              <a:rPr lang="ru-RU" sz="2400" dirty="0" smtClean="0"/>
              <a:t>У </a:t>
            </a:r>
            <a:r>
              <a:rPr lang="ru-RU" sz="2400" dirty="0"/>
              <a:t>них нарушена самоорганизация, произвольный компонент внимания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Характерные ошибки на письме – многочисленные пропуски, повторения букв, орфографические и пунктуационные ошибки.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0138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4921" y="624109"/>
            <a:ext cx="10339691" cy="1768361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Комплексную методику  нейропсихологической коррекции и абилитиции процессов развития в детском возрасте разработала А.В. Семенович.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4921" y="2480154"/>
            <a:ext cx="10339691" cy="3431068"/>
          </a:xfrm>
        </p:spPr>
        <p:txBody>
          <a:bodyPr>
            <a:normAutofit/>
          </a:bodyPr>
          <a:lstStyle/>
          <a:p>
            <a:r>
              <a:rPr lang="ru-RU" sz="2400" b="1" u="sng" dirty="0">
                <a:solidFill>
                  <a:srgbClr val="C00000"/>
                </a:solidFill>
              </a:rPr>
              <a:t>Упражнения для повышения нейродинамики (1 функциональный блок мозга)</a:t>
            </a:r>
            <a:endParaRPr lang="ru-RU" sz="2400" dirty="0">
              <a:solidFill>
                <a:srgbClr val="C00000"/>
              </a:solidFill>
            </a:endParaRPr>
          </a:p>
          <a:p>
            <a:r>
              <a:rPr lang="ru-RU" sz="2400" b="1" u="sng" dirty="0">
                <a:solidFill>
                  <a:srgbClr val="C00000"/>
                </a:solidFill>
              </a:rPr>
              <a:t>Когнитивные упражнения (2 функциональный блок мозга)</a:t>
            </a:r>
            <a:endParaRPr lang="ru-RU" sz="2400" dirty="0">
              <a:solidFill>
                <a:srgbClr val="C00000"/>
              </a:solidFill>
            </a:endParaRPr>
          </a:p>
          <a:p>
            <a:r>
              <a:rPr lang="ru-RU" sz="2400" b="1" dirty="0"/>
              <a:t>Развитие межполушарного взаимодействия</a:t>
            </a:r>
            <a:endParaRPr lang="ru-RU" sz="2400" dirty="0"/>
          </a:p>
          <a:p>
            <a:r>
              <a:rPr lang="ru-RU" sz="2400" b="1" dirty="0"/>
              <a:t>Развитие пространственных представлений</a:t>
            </a:r>
            <a:endParaRPr lang="ru-RU" sz="2400" dirty="0"/>
          </a:p>
          <a:p>
            <a:r>
              <a:rPr lang="ru-RU" sz="2400" dirty="0"/>
              <a:t> </a:t>
            </a:r>
            <a:r>
              <a:rPr lang="ru-RU" sz="2400" b="1" u="sng" dirty="0">
                <a:solidFill>
                  <a:srgbClr val="C00000"/>
                </a:solidFill>
              </a:rPr>
              <a:t>Формирование произвольной саморегуляции (3 функциональный блок мозга)</a:t>
            </a:r>
            <a:endParaRPr lang="ru-RU" sz="2400" dirty="0">
              <a:solidFill>
                <a:srgbClr val="C00000"/>
              </a:solidFill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63847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9009" y="624110"/>
            <a:ext cx="9575604" cy="128089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Как и зачем развивать межполушарное взаимодействие у ребенка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https://avatars.mds.yandex.net/get-zen_doc/985972/pub_5d3ca888bc228f00c17ab9eb_5d3ead784735a600acedd738/scale_1200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419605" y="1816275"/>
            <a:ext cx="5661765" cy="449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2246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avatars.mds.yandex.net/get-zen_doc/244664/pub_5d3ca888bc228f00c17ab9eb_5d3ead8897b5d400af6857c8/scale_12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9861" y="1020418"/>
            <a:ext cx="7182678" cy="459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1201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6171" y="624110"/>
            <a:ext cx="9738442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Признаки несформированности межполушарного взаимодействия: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0910" y="1905000"/>
            <a:ext cx="9863702" cy="4006222"/>
          </a:xfrm>
        </p:spPr>
        <p:txBody>
          <a:bodyPr>
            <a:normAutofit/>
          </a:bodyPr>
          <a:lstStyle/>
          <a:p>
            <a:pPr lvl="0"/>
            <a:r>
              <a:rPr lang="ru-RU" sz="2400" dirty="0"/>
              <a:t>зеркальное написание букв и цифр;</a:t>
            </a:r>
          </a:p>
          <a:p>
            <a:pPr lvl="0"/>
            <a:r>
              <a:rPr lang="ru-RU" sz="2400" dirty="0"/>
              <a:t>псевдолеворукость;</a:t>
            </a:r>
          </a:p>
          <a:p>
            <a:pPr lvl="0"/>
            <a:r>
              <a:rPr lang="ru-RU" sz="2400" dirty="0"/>
              <a:t>логопедические отклонения;</a:t>
            </a:r>
          </a:p>
          <a:p>
            <a:pPr lvl="0"/>
            <a:r>
              <a:rPr lang="ru-RU" sz="2400" dirty="0"/>
              <a:t>неловкость движений;</a:t>
            </a:r>
          </a:p>
          <a:p>
            <a:pPr lvl="0"/>
            <a:r>
              <a:rPr lang="ru-RU" sz="2400" dirty="0"/>
              <a:t>агрессия;</a:t>
            </a:r>
          </a:p>
          <a:p>
            <a:pPr lvl="0"/>
            <a:r>
              <a:rPr lang="ru-RU" sz="2400" dirty="0"/>
              <a:t>плохая память;</a:t>
            </a:r>
          </a:p>
          <a:p>
            <a:pPr lvl="0"/>
            <a:r>
              <a:rPr lang="ru-RU" sz="2400" dirty="0"/>
              <a:t>отсутствие познавательной мотивации;</a:t>
            </a:r>
          </a:p>
          <a:p>
            <a:pPr lvl="0"/>
            <a:r>
              <a:rPr lang="ru-RU" sz="2400" dirty="0"/>
              <a:t>инфантильность.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2912798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3578</TotalTime>
  <Words>452</Words>
  <Application>Microsoft Office PowerPoint</Application>
  <PresentationFormat>Широкоэкранный</PresentationFormat>
  <Paragraphs>111</Paragraphs>
  <Slides>21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Century Gothic</vt:lpstr>
      <vt:lpstr>Helvetica</vt:lpstr>
      <vt:lpstr>Times New Roman</vt:lpstr>
      <vt:lpstr>Wingdings 3</vt:lpstr>
      <vt:lpstr>Легкий дым</vt:lpstr>
      <vt:lpstr>Презентация PowerPoint</vt:lpstr>
      <vt:lpstr> Дети, имеющие трудности в обучении</vt:lpstr>
      <vt:lpstr>Дети с нарушением нейродинамики</vt:lpstr>
      <vt:lpstr>Дети с нарушением когнитивной сферы </vt:lpstr>
      <vt:lpstr>Дети с нарушением регуляции и контроля </vt:lpstr>
      <vt:lpstr>Комплексную методику  нейропсихологической коррекции и абилитиции процессов развития в детском возрасте разработала А.В. Семенович. </vt:lpstr>
      <vt:lpstr>Как и зачем развивать межполушарное взаимодействие у ребенка</vt:lpstr>
      <vt:lpstr>Презентация PowerPoint</vt:lpstr>
      <vt:lpstr>Признаки несформированности межполушарного взаимодействия: </vt:lpstr>
      <vt:lpstr>Зеркальное рисование.  </vt:lpstr>
      <vt:lpstr>Зеркальные прописи</vt:lpstr>
      <vt:lpstr>Презентация PowerPoint</vt:lpstr>
      <vt:lpstr>Презентация PowerPoint</vt:lpstr>
      <vt:lpstr>Презентация PowerPoint</vt:lpstr>
      <vt:lpstr>Нейроигры</vt:lpstr>
      <vt:lpstr>«Скоросчет»</vt:lpstr>
      <vt:lpstr>«Нейропризнак»</vt:lpstr>
      <vt:lpstr>Кинезиологические упражнения</vt:lpstr>
      <vt:lpstr>Кинезиологические сказки</vt:lpstr>
      <vt:lpstr>Нейропсихологический подход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Деятельность психолого-педагогического консилиума ДОО: актуальные вопросы, комментарии</dc:title>
  <dc:creator>Andrey</dc:creator>
  <cp:lastModifiedBy>Пользователь</cp:lastModifiedBy>
  <cp:revision>64</cp:revision>
  <dcterms:created xsi:type="dcterms:W3CDTF">2020-10-10T13:36:49Z</dcterms:created>
  <dcterms:modified xsi:type="dcterms:W3CDTF">2024-09-05T05:19:32Z</dcterms:modified>
</cp:coreProperties>
</file>