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CABD91C9-4D54-61C5-75B3-1BF8D109BAEF}"/>
              </a:ext>
            </a:extLst>
          </p:cNvPr>
          <p:cNvSpPr/>
          <p:nvPr/>
        </p:nvSpPr>
        <p:spPr>
          <a:xfrm>
            <a:off x="0" y="-3172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943"/>
              <a:gd name="f7" fmla="val 1123"/>
              <a:gd name="f8" fmla="val 3270"/>
              <a:gd name="f9" fmla="val 1127"/>
              <a:gd name="f10" fmla="val 3272"/>
              <a:gd name="f11" fmla="val 1133"/>
              <a:gd name="f12" fmla="val 3275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3278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3278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3278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C81CA86-8A69-18DF-40CA-89C6D8F164F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10002" y="1449150"/>
            <a:ext cx="10572000" cy="297105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65D35E-1514-2787-06B9-912B48B9FC2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10002" y="5280842"/>
            <a:ext cx="10572000" cy="434970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C68C54-25CB-B626-B77D-8F197643D62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FC757-366B-447F-95C0-1A7A7E83B9BD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E8DB1D-B586-FB80-5419-2A9F582064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E931C2-628C-FA67-9427-712918CB66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4B13BF-E9F2-4D34-8C90-057A8111C88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7080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8964-223F-BAEF-A25A-930901BC2E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4800600"/>
            <a:ext cx="10561420" cy="566735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82D71D5B-7248-CB9C-6214-52BB46C91613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0" y="0"/>
            <a:ext cx="12191996" cy="4800600"/>
          </a:xfrm>
          <a:ln w="9528" cap="rnd">
            <a:solidFill>
              <a:srgbClr val="636363"/>
            </a:solidFill>
            <a:prstDash val="solid"/>
          </a:ln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E09A88-F19E-1890-99A9-6B6587E2DA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10002" y="5367335"/>
            <a:ext cx="10561420" cy="493711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5C748-015E-7FB8-A09A-1C23CA64C5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C88C51-8023-4A5D-9F49-0A403176040F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F28010-AA1C-1F12-B9C3-01E58C83554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E8C39-B910-58B5-31D1-AC1C1BCCA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AF6BD6-8B73-46F0-98DF-9AFADD460C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9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14BCEBAA-159D-BC05-ACE5-90B78E9D84DD}"/>
              </a:ext>
            </a:extLst>
          </p:cNvPr>
          <p:cNvSpPr/>
          <p:nvPr/>
        </p:nvSpPr>
        <p:spPr>
          <a:xfrm>
            <a:off x="631694" y="1081451"/>
            <a:ext cx="6332412" cy="3239188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val f2"/>
              <a:gd name="f44" fmla="val f3"/>
              <a:gd name="f45" fmla="val f4"/>
              <a:gd name="f46" fmla="+- f45 0 f43"/>
              <a:gd name="f47" fmla="+- f44 0 f43"/>
              <a:gd name="f48" fmla="*/ f47 1 3384"/>
              <a:gd name="f49" fmla="*/ f46 1 2308"/>
              <a:gd name="f50" fmla="*/ 0 1 f48"/>
              <a:gd name="f51" fmla="*/ f44 1 f48"/>
              <a:gd name="f52" fmla="*/ 0 1 f49"/>
              <a:gd name="f53" fmla="*/ f45 1 f49"/>
              <a:gd name="f54" fmla="*/ f50 f41 1"/>
              <a:gd name="f55" fmla="*/ f51 f41 1"/>
              <a:gd name="f56" fmla="*/ f53 f42 1"/>
              <a:gd name="f57" fmla="*/ f52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4" t="f57" r="f55" b="f56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B91DBC-1F1D-7435-2DDA-6A4BEB3491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50986" y="1238499"/>
            <a:ext cx="5893838" cy="2645907"/>
          </a:xfrm>
        </p:spPr>
        <p:txBody>
          <a:bodyPr/>
          <a:lstStyle>
            <a:lvl1pPr>
              <a:defRPr sz="420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D82388D-5B69-4807-B59F-8FA15FA787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53190" y="4443682"/>
            <a:ext cx="5891634" cy="713241"/>
          </a:xfrm>
        </p:spPr>
        <p:txBody>
          <a:bodyPr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CE39CB0-2285-A682-17DA-68FEF1BF11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74642" y="1081451"/>
            <a:ext cx="3810003" cy="4075462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C48C819-EA69-7521-962D-901EDB636C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4E893D-0580-4C1A-846C-67518378A1CD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8539B4A-0E95-57B4-23F7-15B3AAC3E1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959649D-AD70-F43F-37B5-F3273C75E3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1C5B6E-7512-4C19-AD65-90DC4D8CF57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390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D7BBDA27-8BDC-2A29-D1BF-9B30714931F4}"/>
              </a:ext>
            </a:extLst>
          </p:cNvPr>
          <p:cNvSpPr/>
          <p:nvPr/>
        </p:nvSpPr>
        <p:spPr>
          <a:xfrm>
            <a:off x="1140887" y="2286585"/>
            <a:ext cx="4895112" cy="250397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val f2"/>
              <a:gd name="f44" fmla="val f3"/>
              <a:gd name="f45" fmla="val f4"/>
              <a:gd name="f46" fmla="+- f45 0 f43"/>
              <a:gd name="f47" fmla="+- f44 0 f43"/>
              <a:gd name="f48" fmla="*/ f47 1 3384"/>
              <a:gd name="f49" fmla="*/ f46 1 2308"/>
              <a:gd name="f50" fmla="*/ 0 1 f48"/>
              <a:gd name="f51" fmla="*/ f44 1 f48"/>
              <a:gd name="f52" fmla="*/ 0 1 f49"/>
              <a:gd name="f53" fmla="*/ f45 1 f49"/>
              <a:gd name="f54" fmla="*/ f50 f41 1"/>
              <a:gd name="f55" fmla="*/ f51 f41 1"/>
              <a:gd name="f56" fmla="*/ f53 f42 1"/>
              <a:gd name="f57" fmla="*/ f52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4" t="f57" r="f55" b="f56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CD807FC-4182-AB7F-446B-0444A69871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7088" y="2435952"/>
            <a:ext cx="4382518" cy="200778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7327F7B7-CC90-C363-ED40-97E744156E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55996" y="2286000"/>
            <a:ext cx="4880299" cy="2295528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F1FC421D-2C62-5408-5FEF-3C0FDCCB73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7355D8-40E1-4C49-A29A-CA3842667401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70ECFA9C-C864-7371-393C-6B647D4086B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C201E4D-F01C-BAE6-7845-75B03EC686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AD25B8-8A8C-48F4-B67F-0DD99579EE5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941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B6968847-F423-C2D1-6F4F-38515C546785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1377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37229C8-3195-A7B2-9655-8095F391684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CD17BAED-B675-600C-9E69-87DB1E44B87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4259D1-4D21-B0F3-C5EE-9D81653C5D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7E86EB-C9C0-45BF-9649-9A3A93F723A1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470F6F-2131-6342-C02A-1FEFBDC29A2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2A8F71-8EE6-8D62-AA11-FF32DDFD01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FC44B9-7B9E-4490-9000-755F64BF2EF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167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CE45C50B-AFF8-2954-8F93-286ECFCAADA5}"/>
              </a:ext>
            </a:extLst>
          </p:cNvPr>
          <p:cNvSpPr/>
          <p:nvPr/>
        </p:nvSpPr>
        <p:spPr>
          <a:xfrm>
            <a:off x="7669648" y="446090"/>
            <a:ext cx="4522348" cy="5414957"/>
          </a:xfrm>
          <a:custGeom>
            <a:avLst/>
            <a:gdLst>
              <a:gd name="f0" fmla="val w"/>
              <a:gd name="f1" fmla="val h"/>
              <a:gd name="f2" fmla="val 0"/>
              <a:gd name="f3" fmla="val 2879"/>
              <a:gd name="f4" fmla="val 4320"/>
              <a:gd name="f5" fmla="val 183"/>
              <a:gd name="f6" fmla="val 1197"/>
              <a:gd name="f7" fmla="val 8"/>
              <a:gd name="f8" fmla="val 1372"/>
              <a:gd name="f9" fmla="val 6"/>
              <a:gd name="f10" fmla="val 1376"/>
              <a:gd name="f11" fmla="val 3"/>
              <a:gd name="f12" fmla="val 1382"/>
              <a:gd name="f13" fmla="val 1387"/>
              <a:gd name="f14" fmla="val 1393"/>
              <a:gd name="f15" fmla="val 1399"/>
              <a:gd name="f16" fmla="val 1404"/>
              <a:gd name="f17" fmla="val 1410"/>
              <a:gd name="f18" fmla="val 1414"/>
              <a:gd name="f19" fmla="val 1589"/>
              <a:gd name="f20" fmla="*/ f0 1 2879"/>
              <a:gd name="f21" fmla="*/ f1 1 4320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2879"/>
              <a:gd name="f28" fmla="*/ f25 1 4320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2879" h="4320">
                <a:moveTo>
                  <a:pt x="f5" y="f2"/>
                </a:moveTo>
                <a:lnTo>
                  <a:pt x="f5" y="f6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2" y="f15"/>
                </a:lnTo>
                <a:lnTo>
                  <a:pt x="f11" y="f16"/>
                </a:lnTo>
                <a:lnTo>
                  <a:pt x="f9" y="f17"/>
                </a:lnTo>
                <a:lnTo>
                  <a:pt x="f7" y="f18"/>
                </a:lnTo>
                <a:lnTo>
                  <a:pt x="f5" y="f19"/>
                </a:lnTo>
                <a:lnTo>
                  <a:pt x="f5" y="f4"/>
                </a:lnTo>
                <a:lnTo>
                  <a:pt x="f3" y="f4"/>
                </a:lnTo>
                <a:lnTo>
                  <a:pt x="f3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Vertical Title 1">
            <a:extLst>
              <a:ext uri="{FF2B5EF4-FFF2-40B4-BE49-F238E27FC236}">
                <a16:creationId xmlns:a16="http://schemas.microsoft.com/office/drawing/2014/main" id="{0A2DAB7D-DBA1-A26B-BD10-ED6E0E2CE3F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183541" y="586166"/>
            <a:ext cx="2494794" cy="513479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6FB35FD2-4329-5AB6-EBE1-F7279E472C8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10002" y="446090"/>
            <a:ext cx="6611541" cy="5414957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1E4A28-F391-C6A9-760D-807F9AA7E1F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7DEF94-3212-4D84-9EC4-9C72C3432377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6E1B9-0E12-0D46-F01C-CB828B10F03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80244A-7AC7-181F-09FA-15083AFD24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B36A5B-C3F5-44D3-ABC8-5B20C6E00FA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37915AC3-B7F5-7E5F-80DE-971578F7D2C1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1377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BA7CE42-940F-8B6A-8F05-B2A3DBE697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A3A520-F0E7-EEA5-BBDF-CA7AD9318DA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554571" cy="36365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3933770-C0CF-5587-6D2A-56CB262CE1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180D69-320F-4B10-A190-16283BB581B6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4D4F13-33C4-11BA-85A6-B485FD11C85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0161BB-48F7-CE6D-000E-5A4E58B269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78B5DC-D996-4A8A-8747-72368B2BB21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38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864E080A-E998-7DE3-2B68-2B9BBC4A77EA}"/>
              </a:ext>
            </a:extLst>
          </p:cNvPr>
          <p:cNvSpPr/>
          <p:nvPr/>
        </p:nvSpPr>
        <p:spPr>
          <a:xfrm>
            <a:off x="0" y="0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4817"/>
              <a:gd name="f7" fmla="val 4637"/>
              <a:gd name="f8" fmla="val 3270"/>
              <a:gd name="f9" fmla="val 4633"/>
              <a:gd name="f10" fmla="val 3272"/>
              <a:gd name="f11" fmla="val 4627"/>
              <a:gd name="f12" fmla="val 3275"/>
              <a:gd name="f13" fmla="val 4621"/>
              <a:gd name="f14" fmla="val 4616"/>
              <a:gd name="f15" fmla="val 4610"/>
              <a:gd name="f16" fmla="val 4605"/>
              <a:gd name="f17" fmla="val 4599"/>
              <a:gd name="f18" fmla="val 4595"/>
              <a:gd name="f19" fmla="val 4415"/>
              <a:gd name="f20" fmla="*/ f0 1 5760"/>
              <a:gd name="f21" fmla="*/ f1 1 3278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3278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3278">
                <a:moveTo>
                  <a:pt x="f2" y="f2"/>
                </a:moveTo>
                <a:lnTo>
                  <a:pt x="f3" y="f2"/>
                </a:lnTo>
                <a:lnTo>
                  <a:pt x="f3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2" y="f5"/>
                </a:lnTo>
                <a:lnTo>
                  <a:pt x="f2" y="f2"/>
                </a:lnTo>
                <a:lnTo>
                  <a:pt x="f2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493A61B-2812-6D3C-94D8-EC8BEEBA2B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2951399"/>
            <a:ext cx="10561420" cy="14688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995C5DC-E060-BDF8-3822-863FE2C2A7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0002" y="5281199"/>
            <a:ext cx="10561420" cy="433955"/>
          </a:xfrm>
        </p:spPr>
        <p:txBody>
          <a:bodyPr anchor="t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6BCE1A-70F3-D4EF-B50F-B25C8B5E700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E58400-AAC9-44D1-806A-72495A1D57D8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2BDABA3-DF7D-9756-22EC-4B506304690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1677E8-1E7A-7A61-28F5-CF0967576A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5E7206-7D86-4C96-AD79-4A477DE2FD0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838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BC1B0DC9-8C5B-1FD0-8D76-A60FBE719807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1377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996017-3BDB-7AFE-9091-AB7239F58F8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A20E2-A7B1-2336-2928-473F65438CB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5185873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7836F05-3EBF-3ADF-ED45-0AAAE3D37C7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87415" y="2222284"/>
            <a:ext cx="5194587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7050EDA-4327-07F5-94F1-24E4C147B93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65EADD-631B-47DB-A3C4-D11595A35ED2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8504620-DF24-578E-0D8D-74AC38B18E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CB23A63-24B0-4859-E1BF-964F338F0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A884CB-26C8-4E6A-B623-FAA32C4C635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76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C6265D12-1014-BCC1-ED89-F2553C4A0F9F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1377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EE77D5B-6824-DCBD-CB30-B0DAF4C2936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61B317-F56F-CC54-8F5B-331AA7F4B9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4730" y="2174872"/>
            <a:ext cx="5189860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872EC4A-26FB-2409-14FC-83B8C65478C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14730" y="2751136"/>
            <a:ext cx="5189860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51360B-CEB5-694A-970D-D459F8F27A5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87415" y="2174872"/>
            <a:ext cx="5194587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57FC2AA-71B3-F62A-44D9-0FE296B36F6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87415" y="2751136"/>
            <a:ext cx="5194587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A1681F35-345A-E402-4082-831B6E1055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6B1E67-4067-4F15-8355-F4C7E4455797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B904CAF4-C653-4D4D-E24F-DB235F8377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D9BE9DAC-0AB5-B2A4-FA89-56B12476FF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8B5565-5A82-433A-8C84-315F899A23C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30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5B70BD3D-4D47-F81A-5BA1-252E38098A95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1377"/>
              <a:gd name="f29" fmla="*/ 0 1 f27"/>
              <a:gd name="f30" fmla="*/ f23 1 f27"/>
              <a:gd name="f31" fmla="*/ 0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004D4E-40A1-5626-3716-4B23A5D4B63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278064E2-2B05-1199-C472-3382D85358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A7B9FD-E692-46D7-BAF3-EC05C8ACE6E8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08DF4F8-0CA1-EB5D-902B-3CF7CA0113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37BA20A-5FF3-E1F5-6D26-788CB9C036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D36B36-C222-4E74-AC3E-E497EC56C63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16799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85549E-1142-8921-AD85-E64A1CA42A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B1A48A-DF96-46AD-8A92-3DBD9517129F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6D5CD3-163B-B3FF-B528-E2B342A9FF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BC8DC-F4EB-48B1-938C-B4F54F0556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18BCEE-9BA4-4E6A-A3FE-43E45EFD687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91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06853416-4B75-20C7-CEC3-18EB89121013}"/>
              </a:ext>
            </a:extLst>
          </p:cNvPr>
          <p:cNvSpPr/>
          <p:nvPr/>
        </p:nvSpPr>
        <p:spPr>
          <a:xfrm>
            <a:off x="1073148" y="446090"/>
            <a:ext cx="3547533" cy="181465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val f2"/>
              <a:gd name="f44" fmla="val f3"/>
              <a:gd name="f45" fmla="val f4"/>
              <a:gd name="f46" fmla="+- f45 0 f43"/>
              <a:gd name="f47" fmla="+- f44 0 f43"/>
              <a:gd name="f48" fmla="*/ f47 1 3384"/>
              <a:gd name="f49" fmla="*/ f46 1 2308"/>
              <a:gd name="f50" fmla="*/ 0 1 f48"/>
              <a:gd name="f51" fmla="*/ f44 1 f48"/>
              <a:gd name="f52" fmla="*/ 0 1 f49"/>
              <a:gd name="f53" fmla="*/ f45 1 f49"/>
              <a:gd name="f54" fmla="*/ f50 f41 1"/>
              <a:gd name="f55" fmla="*/ f51 f41 1"/>
              <a:gd name="f56" fmla="*/ f53 f42 1"/>
              <a:gd name="f57" fmla="*/ f52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4" t="f57" r="f55" b="f56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B98B60-4B10-23F4-B113-9705CF22AF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148" y="446090"/>
            <a:ext cx="3547533" cy="1618396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F92936-4D7F-F9C2-DB8B-58E3FF1FF0D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55628" y="446090"/>
            <a:ext cx="6252630" cy="541496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2D55D08-F295-8057-3EC4-67495809746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73148" y="2260735"/>
            <a:ext cx="3547533" cy="360031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1E9964E-D23A-0EDB-566F-F48F61998C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5B409F-B35F-4F90-B64D-68842F99E06B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53C2A5E-DF61-A5D9-7763-47D3BA8129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01D0CFE-D8DD-8DA8-3161-650F10D7FB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3204DB-00E6-4739-9495-D2DA75BD944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8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DCDBC-6033-916D-1FD8-0C081F1849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730" y="727524"/>
            <a:ext cx="4852985" cy="1617162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8B25F520-1DF8-4A1C-7F33-A8C0846D04A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6098115" y="0"/>
            <a:ext cx="6093881" cy="6858000"/>
          </a:xfrm>
          <a:ln w="9528">
            <a:solidFill>
              <a:srgbClr val="636363"/>
            </a:solidFill>
            <a:prstDash val="solid"/>
            <a:round/>
          </a:ln>
        </p:spPr>
        <p:txBody>
          <a:bodyPr anchor="t" anchorCtr="1"/>
          <a:lstStyle>
            <a:lvl1pPr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575C83-87C4-C7FF-AD9F-96DABFD4D10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4730" y="2344686"/>
            <a:ext cx="4852985" cy="3516361"/>
          </a:xfrm>
        </p:spPr>
        <p:txBody>
          <a:bodyPr anchor="t"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B9FD0-04D7-2C5B-49A9-03730E1E6F2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3885806" y="6041358"/>
            <a:ext cx="97688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5DC4E23-03F4-4FF7-997C-69984C8CC11F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D5A34-6B58-E25D-224D-5BDAE540A36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90391" y="6041358"/>
            <a:ext cx="329541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D1061-2E36-A367-C323-E209786F13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862687" y="5915884"/>
            <a:ext cx="1062157" cy="490603"/>
          </a:xfrm>
        </p:spPr>
        <p:txBody>
          <a:bodyPr/>
          <a:lstStyle>
            <a:lvl1pPr>
              <a:defRPr/>
            </a:lvl1pPr>
          </a:lstStyle>
          <a:p>
            <a:pPr lvl="0"/>
            <a:fld id="{A86E4A39-C8E9-4463-8854-F42DD69EAA6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8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6A86-9A56-EE89-82E2-03026FA2B6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447187"/>
            <a:ext cx="10572000" cy="970452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60000"/>
              </a:srgbClr>
            </a:outerShdw>
          </a:effectLst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A5B5A-E994-5EEA-A236-7599109335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0002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698C0ED-1974-4754-7A9F-9BC23E8B69E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51512" y="6041358"/>
            <a:ext cx="864431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C66F17-A915-1149-4151-833E6C3A74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334624" y="6041358"/>
            <a:ext cx="13437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F6376936-CD38-4DD5-9D04-EE580D955FCD}" type="datetime1">
              <a:rPr lang="ru-RU"/>
              <a:pPr lvl="0"/>
              <a:t>01.10.2024</a:t>
            </a:fld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FB30F-8F73-FEA0-9DF0-78A6B7387A3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678326" y="5915884"/>
            <a:ext cx="1062157" cy="490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10799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2000" b="0" i="0" u="none" strike="noStrike" kern="1200" cap="none" spc="0" baseline="0">
                <a:solidFill>
                  <a:srgbClr val="00C6BB"/>
                </a:solidFill>
                <a:uFillTx/>
                <a:latin typeface="Century Gothic"/>
              </a:defRPr>
            </a:lvl1pPr>
          </a:lstStyle>
          <a:p>
            <a:pPr lvl="0"/>
            <a:fld id="{7B5175FC-B763-4516-AC61-7E1D820C6096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4000" b="1" i="0" u="none" strike="noStrike" kern="1200" cap="none" spc="0" baseline="0">
          <a:solidFill>
            <a:srgbClr val="FEFEFE"/>
          </a:solidFill>
          <a:uFillTx/>
          <a:latin typeface="Century Gothic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ru-RU" sz="1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ru-RU" sz="1600" b="0" i="0" u="none" strike="noStrike" kern="1200" cap="none" spc="0" baseline="0">
          <a:solidFill>
            <a:srgbClr val="FFFFFF"/>
          </a:solidFill>
          <a:uFillTx/>
          <a:latin typeface="Century Gothic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ru-RU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ru-RU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ru-RU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81A3DC-21BE-7A50-EFFD-0FF3FE77C564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dirty="0">
                <a:solidFill>
                  <a:srgbClr val="002060"/>
                </a:solidFill>
              </a:rPr>
              <a:t>Основные направления работы </a:t>
            </a:r>
            <a:br>
              <a:rPr lang="ru-RU" sz="4000" dirty="0">
                <a:solidFill>
                  <a:srgbClr val="002060"/>
                </a:solidFill>
              </a:rPr>
            </a:br>
            <a:r>
              <a:rPr lang="ru-RU" sz="4000" dirty="0">
                <a:solidFill>
                  <a:srgbClr val="002060"/>
                </a:solidFill>
              </a:rPr>
              <a:t>педагогов по профилактике суицидального поведения подростков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2F75F7-5CF8-4769-7667-56E623AA030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757266" y="4367146"/>
            <a:ext cx="9144000" cy="1655758"/>
          </a:xfrm>
        </p:spPr>
        <p:txBody>
          <a:bodyPr/>
          <a:lstStyle/>
          <a:p>
            <a:pPr lvl="0" algn="r"/>
            <a:endParaRPr lang="ru-RU" dirty="0"/>
          </a:p>
          <a:p>
            <a:pPr lvl="0" algn="r"/>
            <a:endParaRPr lang="ru-RU" dirty="0"/>
          </a:p>
          <a:p>
            <a:pPr lvl="0" algn="r"/>
            <a:r>
              <a:rPr lang="ru-RU" b="1" dirty="0">
                <a:solidFill>
                  <a:srgbClr val="159849"/>
                </a:solidFill>
              </a:rPr>
              <a:t>Подготовила</a:t>
            </a:r>
            <a:r>
              <a:rPr lang="ru-RU" b="1">
                <a:solidFill>
                  <a:srgbClr val="159849"/>
                </a:solidFill>
              </a:rPr>
              <a:t>: </a:t>
            </a:r>
            <a:r>
              <a:rPr lang="ru-RU" b="1" smtClean="0">
                <a:solidFill>
                  <a:srgbClr val="159849"/>
                </a:solidFill>
              </a:rPr>
              <a:t>Морозова </a:t>
            </a:r>
            <a:r>
              <a:rPr lang="ru-RU" b="1" dirty="0">
                <a:solidFill>
                  <a:srgbClr val="159849"/>
                </a:solidFill>
              </a:rPr>
              <a:t>Н.А.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D49C5-46C7-650C-F8F6-F4DFB738C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671123"/>
            <a:ext cx="10572000" cy="970452"/>
          </a:xfrm>
        </p:spPr>
        <p:txBody>
          <a:bodyPr/>
          <a:lstStyle/>
          <a:p>
            <a:pPr lvl="0"/>
            <a:r>
              <a:rPr lang="ru-RU" sz="3200"/>
              <a:t>Родители обучающихся (законные представители) при выявлении признаков суицидального поведения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B739F14-E6D6-FFD0-EAC3-058DEC41FDFC}"/>
              </a:ext>
            </a:extLst>
          </p:cNvPr>
          <p:cNvSpPr txBox="1"/>
          <p:nvPr/>
        </p:nvSpPr>
        <p:spPr>
          <a:xfrm>
            <a:off x="634483" y="2528251"/>
            <a:ext cx="10572000" cy="341631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Оказывают психологическую поддержку своему ребенку, оказавшемуся в объективно или субъективно трудной жизненной ситуации.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Обращаются к специалистам для получения неотложной психолого-педагогической и медико-социальной помощи ребенку.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Выполняют рекомендации специалистов, направленные на неотложную помощь обучающемуся и/или реализацию плана (программы) психолого-педагогического и медико-социального сопровождения ребенка.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4. Сотрудничают со специалистами в реализации плана (программы) психолого-педагогического и медико-социального сопровождения ребенка.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69C7932-A072-3CD2-2830-1E53E72E7DC0}"/>
              </a:ext>
            </a:extLst>
          </p:cNvPr>
          <p:cNvSpPr txBox="1"/>
          <p:nvPr/>
        </p:nvSpPr>
        <p:spPr>
          <a:xfrm>
            <a:off x="690463" y="155329"/>
            <a:ext cx="10963473" cy="1569659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1" i="0" u="none" strike="noStrike" kern="1200" cap="none" spc="0" baseline="0">
                <a:solidFill>
                  <a:srgbClr val="FEFEFE"/>
                </a:solidFill>
                <a:uFillTx/>
                <a:latin typeface="Century Gothic"/>
              </a:rPr>
              <a:t>Руководители общеобразовательной организации при выявлении признаков суицидального поведения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8D77063F-4E65-EE78-78CE-EFE87672B4C0}"/>
              </a:ext>
            </a:extLst>
          </p:cNvPr>
          <p:cNvSpPr txBox="1"/>
          <p:nvPr/>
        </p:nvSpPr>
        <p:spPr>
          <a:xfrm>
            <a:off x="569168" y="2609020"/>
            <a:ext cx="10739536" cy="341631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Дают поручение специалистам образовательной организации оказать неотложную медицинскую или психологическую помощь обучающемуся.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Рекомендуют родителям обучающегося обратиться на консультацию к педагогу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-психологу образовательной организации либо центра ППМС, врачу-психиатру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медицинской организации.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Направляют имеющуюся информацию специалистам с согласия родителей для организации оказания медицинской или психологической помощи обучающемуся.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4. Утверждают и контролируют составление и реализацию плана (программы) психолого- педагогического и медико-социального сопровождения обучающегося.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2A8127-370D-329E-6090-C9337D6D300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ru-RU" sz="4000"/>
              <a:t>АЛГОРИТМ ДЕЙСТВИЙ</a:t>
            </a:r>
            <a:br>
              <a:rPr lang="ru-RU" sz="4000"/>
            </a:br>
            <a:r>
              <a:rPr lang="ru-RU" sz="4000"/>
              <a:t>СУБЪЕКТОВ ОБРАЗОВАТЕЛЬНОГО ПРОЦЕССА </a:t>
            </a:r>
            <a:br>
              <a:rPr lang="ru-RU" sz="4000"/>
            </a:br>
            <a:r>
              <a:rPr lang="ru-RU" sz="4000"/>
              <a:t>НА ЭТАПЕ РЕАЛИЗАЦИИ ОБУЧАЮЩИМСЯ</a:t>
            </a:r>
            <a:br>
              <a:rPr lang="ru-RU" sz="4000"/>
            </a:br>
            <a:r>
              <a:rPr lang="ru-RU" sz="4000"/>
              <a:t>СУИЦИДАЛЬНЫХ НАМЕРЕНИЙ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3E4025-7FBE-2485-4EB0-2EDB0A1FCC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587145"/>
            <a:ext cx="10572000" cy="970452"/>
          </a:xfrm>
        </p:spPr>
        <p:txBody>
          <a:bodyPr/>
          <a:lstStyle/>
          <a:p>
            <a:pPr lvl="0"/>
            <a:r>
              <a:rPr lang="ru-RU"/>
              <a:t/>
            </a:r>
            <a:br>
              <a:rPr lang="ru-RU"/>
            </a:br>
            <a:r>
              <a:rPr lang="ru-RU"/>
              <a:t>ПЕДАГОГИ ОБРАЗОВАТЕЛЬНОЙ ОРГАНИЗАЦИИ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DD72F1BD-4818-E904-84AC-F9E8E99C3841}"/>
              </a:ext>
            </a:extLst>
          </p:cNvPr>
          <p:cNvSpPr txBox="1"/>
          <p:nvPr/>
        </p:nvSpPr>
        <p:spPr>
          <a:xfrm>
            <a:off x="437192" y="2300538"/>
            <a:ext cx="10804852" cy="3970315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1. Оказывают личную поддержку обучающемуся: демонстрируют максимальную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доброжелательность, поддерживают контакт, вступают в диалог, выслушивают, помогают ему высказаться.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Удерживают обучающегося под наблюдением (не оставляют его одного) для предотвращения попытки суицида.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Информируют заместителя директора по учебно-воспитательной работе образовательной организации о суицидальной попытке с целью принятия мер по оказанию экстренной помощи обучающемуся.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4. Сообщают педагогу-психологу образовательной организации (при его отсутствии - социальному педагогу, заместителю директора) для оказания экстренной помощи обучающемуся.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5. Сообщают родителям (законным представителям) ребенка о готовящейся или суицидальной попытке для привлечения их к оказанию экстренной помощи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ребенку.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4946B-0B31-22BA-DE5F-B125385602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8034" y="652460"/>
            <a:ext cx="10572000" cy="970452"/>
          </a:xfrm>
        </p:spPr>
        <p:txBody>
          <a:bodyPr/>
          <a:lstStyle/>
          <a:p>
            <a:pPr lvl="0"/>
            <a:r>
              <a:rPr lang="ru-RU"/>
              <a:t/>
            </a:r>
            <a:br>
              <a:rPr lang="ru-RU"/>
            </a:br>
            <a:r>
              <a:rPr lang="ru-RU"/>
              <a:t>РОДИТЕЛИ ОБУЧАЮЩИХСЯ (ЗАКОННЫЕ ПРЕДСТАВИТЕЛИ)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E7C9F7B9-6139-3FE2-955E-68E682779472}"/>
              </a:ext>
            </a:extLst>
          </p:cNvPr>
          <p:cNvSpPr txBox="1"/>
          <p:nvPr/>
        </p:nvSpPr>
        <p:spPr>
          <a:xfrm>
            <a:off x="305574" y="2106256"/>
            <a:ext cx="11580848" cy="4524314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1. Оказывают личную поддержку своему ребенку: проявляя максимальную доброжелательность, поддерживают контакт, вступают в диалог, выслушивают, помогают ему высказаться.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Удерживают своего ребенка под наблюдением (не оставляют его одного) для предотвращения попытки суицида.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Информируют заместителя директора по учебно-воспитательной работе образовательной организации о суицидальной попытке их ребенка с просьбой предпринять экстренные организационные меры.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4. Обращаются к специалистам: врачу-психиатру, психологу кризисного центра (при их отсутствии – к педагогу-психологу, социальному педагогу образовательной организации) с просьбой оказать экстренную помощь их ребенку.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5. Выполняют рекомендации специалистов, направленные на то, чтобы предотвратить или остановить суицидальную попытку ребенка.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6. Сотрудничают со специалистами в реализации плана (программы) психолого-педагогического и медико-социального сопровождения их ребенка после его попытки суицида.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7. Заботятся о собственной реабилитации и реабилитации членов своей семьи после попытки суицида их ребенком.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8F0C5-2063-F924-6385-E891DC5546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7361" y="652460"/>
            <a:ext cx="10572000" cy="970452"/>
          </a:xfrm>
        </p:spPr>
        <p:txBody>
          <a:bodyPr/>
          <a:lstStyle/>
          <a:p>
            <a:pPr lvl="0"/>
            <a:r>
              <a:rPr lang="ru-RU"/>
              <a:t>РУКОВОДИТЕЛИ ОБЩЕОБРАЗОВАТЕЛЬНОЙ ОРГАНИЗАЦИИ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341D73B-5153-CE2C-A2C2-F9BC9B4E3F96}"/>
              </a:ext>
            </a:extLst>
          </p:cNvPr>
          <p:cNvSpPr txBox="1"/>
          <p:nvPr/>
        </p:nvSpPr>
        <p:spPr>
          <a:xfrm>
            <a:off x="475862" y="2710775"/>
            <a:ext cx="10572000" cy="3416317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Предпринимают экстренные организационные меры по привлечению специалистов и родителей к оказанию экстренной медицинской и/или психологической помощи обучающемуся для предотвращения или пресечения суицидальной попытки.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Утверждают и контролируют составление и реализацию плана (программы) психолого-педагогического и медико-социального сопровождения обучающегося после его попытки суицида.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Утверждают и контролируют составление и реализацию плана (программы) психолого-педагогического и медико-социального сопровождения обучающегося, педагогов, родителей после попытки суицида их сверстником, учеником, сыном или дочерью.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2437D9-C5E4-90DB-D365-9DDD15C90D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8623" y="3949769"/>
            <a:ext cx="10561420" cy="1468800"/>
          </a:xfrm>
        </p:spPr>
        <p:txBody>
          <a:bodyPr/>
          <a:lstStyle/>
          <a:p>
            <a:pPr lvl="0" algn="l"/>
            <a:r>
              <a:rPr lang="ru-RU"/>
              <a:t>Стрессогенные события и переживания, которые могут «запустить»</a:t>
            </a:r>
            <a:br>
              <a:rPr lang="ru-RU"/>
            </a:br>
            <a:r>
              <a:rPr lang="ru-RU"/>
              <a:t>суицидальные образы, мысли, замыслы, намерения, действия </a:t>
            </a:r>
            <a:br>
              <a:rPr lang="ru-RU"/>
            </a:b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3F0F33-85F2-8BD4-E0D4-C090F6186947}"/>
              </a:ext>
            </a:extLst>
          </p:cNvPr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Подростки - одна из самых </a:t>
            </a:r>
            <a:br>
              <a:rPr lang="ru-RU"/>
            </a:br>
            <a:r>
              <a:rPr lang="ru-RU"/>
              <a:t>уязвимых возрастных групп</a:t>
            </a:r>
          </a:p>
          <a:p>
            <a:pPr lvl="0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EF3CC270-3A0A-8E01-5A1D-E2C3A2E9CE84}"/>
              </a:ext>
            </a:extLst>
          </p:cNvPr>
          <p:cNvSpPr txBox="1"/>
          <p:nvPr/>
        </p:nvSpPr>
        <p:spPr>
          <a:xfrm>
            <a:off x="511835" y="2309289"/>
            <a:ext cx="11338047" cy="4211982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Смерть родителя или родителей. 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Развод родителей.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Ощущение «пешки», которую используют враждующие разведенные родители.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Присоединение к новой семье с отчимом или мачехой, сводными братьями и сестрами.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Смерть друга, подруги.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Расставание с парнем / девушкой.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Переезд и попадание в новую среду, которая воспринимается как чуждая.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Чувство, что тебя не понимают.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Чувство, что тебя не принимают сверстники.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Физические недостатки: реальные или мнимые.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Насмешки одноклассников.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Восприятие любого опыта как унизительного.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BDF2A829-0263-B548-C592-6E8A2AE964A3}"/>
              </a:ext>
            </a:extLst>
          </p:cNvPr>
          <p:cNvSpPr txBox="1"/>
          <p:nvPr/>
        </p:nvSpPr>
        <p:spPr>
          <a:xfrm>
            <a:off x="609603" y="2397026"/>
            <a:ext cx="10972800" cy="3865735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Тяжелая болезнь.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Смертельная болезнь.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Быть жертвой (насилие в семье, изнасилование, нападение и т. д.).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Домогательство.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Непрожитые травмы (любого рода) из прошлого.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Неспособность справиться с предполагаемой «неудачей».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Ощущение, что не оправдал своих высоких ожиданий или ожиданий другого.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Низкая самооценка.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Злоупотребление психоактивными веществами.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Издевательства сверстников или взрослых.</a:t>
            </a:r>
          </a:p>
          <a:p>
            <a:pPr marL="285750" marR="0" lvl="0" indent="-285750" algn="l" defTabSz="457200" rtl="0" fontAlgn="auto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Насилие в отношении любого человека.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749C0-3651-8B0D-FEEF-D27C596A09F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ru-RU"/>
              <a:t>Знаки, </a:t>
            </a:r>
            <a:br>
              <a:rPr lang="ru-RU"/>
            </a:br>
            <a:r>
              <a:rPr lang="ru-RU"/>
              <a:t>которые могут предупреждать о формировании суицидального поведения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3E904BA8-7720-5D77-7A08-992FA6112A9F}"/>
              </a:ext>
            </a:extLst>
          </p:cNvPr>
          <p:cNvSpPr txBox="1"/>
          <p:nvPr/>
        </p:nvSpPr>
        <p:spPr>
          <a:xfrm>
            <a:off x="494525" y="2203429"/>
            <a:ext cx="10812834" cy="4524314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Большую часть времени выглядит подавленным или грустным.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В разговорах часто затрагивается тема бессмысленности жизни.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Говорит или пишет о смерти или самоубийстве.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Отдаление от членов семьи и друзей.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Чувство безнадежности.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Чувство беспомощности.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Ощущение ловушки - как будто выхода из ситуации нет.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Чувство сильного гнева или ярости.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Резкие изменения настроения.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 Злоупотребление психоактивными веществами.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2EE693A5-A66F-FF80-1571-8788F30A0FB5}"/>
              </a:ext>
            </a:extLst>
          </p:cNvPr>
          <p:cNvSpPr txBox="1"/>
          <p:nvPr/>
        </p:nvSpPr>
        <p:spPr>
          <a:xfrm>
            <a:off x="581604" y="2221772"/>
            <a:ext cx="11028779" cy="4194672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Перестает следить за собой.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Импульсивные действия.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Потеря интереса к большинству занятий.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Изменения в привычках сна.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Изменения в пищевых привычках.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Плохая успеваемость.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Раздает ценные вещи.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Написание завещания.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Чувство чрезмерной вины или стыда.</a:t>
            </a:r>
          </a:p>
          <a:p>
            <a:pPr marL="285750" marR="0" lvl="0" indent="-28575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Ø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Безрассудные действия.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ABA36-BF40-6322-60CB-82EDFC9E656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200"/>
              <a:t>Педагоги образовательной организации при выявлении признаков суицидального поведения: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50521ED-834B-99C5-D790-DD3E997631EB}"/>
              </a:ext>
            </a:extLst>
          </p:cNvPr>
          <p:cNvSpPr txBox="1"/>
          <p:nvPr/>
        </p:nvSpPr>
        <p:spPr>
          <a:xfrm>
            <a:off x="525624" y="2611050"/>
            <a:ext cx="10954137" cy="3139318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Оказывают психологическую поддержку обучающемуся, оказавшемуся в трудной ситуации.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2. Информируют заместителя директора по УВР образовательной организации о сложившейся ситуации с целью принятия управленческих решений по привлечению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специалистов для оказания неотложной помощи обучающемуся, а также для разработки плана (программы) психолого-педагогического и медико-социального сопровождения обучающегося.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3. Сообщают родителям (законным представителям) ребенка о своих наблюдениях с целью мотивирования семьи на обращение за помощью к профильным специалистам.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FC9CB426-5575-FF56-614C-BA6840D7704A}"/>
              </a:ext>
            </a:extLst>
          </p:cNvPr>
          <p:cNvSpPr txBox="1"/>
          <p:nvPr/>
        </p:nvSpPr>
        <p:spPr>
          <a:xfrm>
            <a:off x="373221" y="2753935"/>
            <a:ext cx="11094095" cy="2585319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4. Сообщают педагогу-психологу образовательной организации (при его отсутствии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- социальному педагогу, заместителю директора по учебно-воспитательной работе) о своих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наблюдениях с целью принятия мер для оказания безотлагательной помощи обучающемуся.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5. Учитывают в своей деятельности и общении предоставленные специалистами рекомендации по работе с несовершеннолетним с признаками суицидального поведения.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6. Сотрудничают со специалистами в реализации плана (программы)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психолого-педагогического и медико-социального сопровождения обучающегося.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Цитаты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TM03457503%5b%5bfn=Цитаты%5d%5d</Template>
  <TotalTime>108</TotalTime>
  <Words>962</Words>
  <Application>Microsoft Office PowerPoint</Application>
  <PresentationFormat>Широкоэкранный</PresentationFormat>
  <Paragraphs>106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Wingdings 2</vt:lpstr>
      <vt:lpstr>Цитаты</vt:lpstr>
      <vt:lpstr>Основные направления работы  педагогов по профилактике суицидального поведения подростков</vt:lpstr>
      <vt:lpstr>Стрессогенные события и переживания, которые могут «запустить» суицидальные образы, мысли, замыслы, намерения, действия  </vt:lpstr>
      <vt:lpstr>Презентация PowerPoint</vt:lpstr>
      <vt:lpstr>Презентация PowerPoint</vt:lpstr>
      <vt:lpstr>Знаки,  которые могут предупреждать о формировании суицидального поведения</vt:lpstr>
      <vt:lpstr>Презентация PowerPoint</vt:lpstr>
      <vt:lpstr>Презентация PowerPoint</vt:lpstr>
      <vt:lpstr>Педагоги образовательной организации при выявлении признаков суицидального поведения:</vt:lpstr>
      <vt:lpstr>Презентация PowerPoint</vt:lpstr>
      <vt:lpstr>Родители обучающихся (законные представители) при выявлении признаков суицидального поведения</vt:lpstr>
      <vt:lpstr>Презентация PowerPoint</vt:lpstr>
      <vt:lpstr>АЛГОРИТМ ДЕЙСТВИЙ СУБЪЕКТОВ ОБРАЗОВАТЕЛЬНОГО ПРОЦЕССА  НА ЭТАПЕ РЕАЛИЗАЦИИ ОБУЧАЮЩИМСЯ СУИЦИДАЛЬНЫХ НАМЕРЕНИЙ</vt:lpstr>
      <vt:lpstr> ПЕДАГОГИ ОБРАЗОВАТЕЛЬНОЙ ОРГАНИЗАЦИИ</vt:lpstr>
      <vt:lpstr> РОДИТЕЛИ ОБУЧАЮЩИХСЯ (ЗАКОННЫЕ ПРЕДСТАВИТЕЛИ)</vt:lpstr>
      <vt:lpstr>РУКОВОДИТЕЛИ ОБЩЕОБРАЗОВАТЕЛЬНОЙ ОРГАНИЗАЦИИ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работы  педагогов по профилактике суицидального поведения подростков</dc:title>
  <dc:creator>belpmpk@mail.ru</dc:creator>
  <cp:lastModifiedBy>Пользователь</cp:lastModifiedBy>
  <cp:revision>10</cp:revision>
  <dcterms:created xsi:type="dcterms:W3CDTF">2024-09-30T08:18:57Z</dcterms:created>
  <dcterms:modified xsi:type="dcterms:W3CDTF">2024-10-01T10:15:42Z</dcterms:modified>
</cp:coreProperties>
</file>