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82" r:id="rId2"/>
    <p:sldId id="310" r:id="rId3"/>
    <p:sldId id="314" r:id="rId4"/>
    <p:sldId id="265" r:id="rId5"/>
    <p:sldId id="311" r:id="rId6"/>
    <p:sldId id="312" r:id="rId7"/>
    <p:sldId id="288" r:id="rId8"/>
    <p:sldId id="289" r:id="rId9"/>
    <p:sldId id="298" r:id="rId10"/>
    <p:sldId id="313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2023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multiLvlStrRef>
              <c:f>Лист1!$A$5:$B$34</c:f>
              <c:multiLvlStrCache>
                <c:ptCount val="30"/>
                <c:lvl>
                  <c:pt idx="0">
                    <c:v>г. Анапа</c:v>
                  </c:pt>
                  <c:pt idx="1">
                    <c:v>г. Армавир</c:v>
                  </c:pt>
                  <c:pt idx="2">
                    <c:v>Гулькевический район </c:v>
                  </c:pt>
                  <c:pt idx="3">
                    <c:v>г. Горячий ключ</c:v>
                  </c:pt>
                  <c:pt idx="4">
                    <c:v>г. Краснодар</c:v>
                  </c:pt>
                  <c:pt idx="5">
                    <c:v>г. Новороссийск</c:v>
                  </c:pt>
                  <c:pt idx="6">
                    <c:v>г.-к. Сочи </c:v>
                  </c:pt>
                  <c:pt idx="7">
                    <c:v> Абинский район</c:v>
                  </c:pt>
                  <c:pt idx="8">
                    <c:v>Белореченский район</c:v>
                  </c:pt>
                  <c:pt idx="9">
                    <c:v>Выселковский район</c:v>
                  </c:pt>
                  <c:pt idx="10">
                    <c:v>Динской район</c:v>
                  </c:pt>
                  <c:pt idx="11">
                    <c:v>Калининский район</c:v>
                  </c:pt>
                  <c:pt idx="12">
                    <c:v>Кавказский район</c:v>
                  </c:pt>
                  <c:pt idx="13">
                    <c:v>Каневской район</c:v>
                  </c:pt>
                  <c:pt idx="14">
                    <c:v>Кореновский район</c:v>
                  </c:pt>
                  <c:pt idx="15">
                    <c:v>Крыловской район</c:v>
                  </c:pt>
                  <c:pt idx="16">
                    <c:v>Крымский район</c:v>
                  </c:pt>
                  <c:pt idx="17">
                    <c:v>Курганинский район</c:v>
                  </c:pt>
                  <c:pt idx="18">
                    <c:v>Лабинский район</c:v>
                  </c:pt>
                  <c:pt idx="19">
                    <c:v>Ленинградский район</c:v>
                  </c:pt>
                  <c:pt idx="20">
                    <c:v>Павловский район</c:v>
                  </c:pt>
                  <c:pt idx="21">
                    <c:v>Приморско-Ахтарский район</c:v>
                  </c:pt>
                  <c:pt idx="22">
                    <c:v>Новокубанский район</c:v>
                  </c:pt>
                  <c:pt idx="23">
                    <c:v>Северский район</c:v>
                  </c:pt>
                  <c:pt idx="24">
                    <c:v>Славянский район</c:v>
                  </c:pt>
                  <c:pt idx="25">
                    <c:v>Староминский район</c:v>
                  </c:pt>
                  <c:pt idx="26">
                    <c:v>Тбилисский район</c:v>
                  </c:pt>
                  <c:pt idx="27">
                    <c:v>Темрюкский район</c:v>
                  </c:pt>
                  <c:pt idx="28">
                    <c:v>Тимашевский район</c:v>
                  </c:pt>
                  <c:pt idx="29">
                    <c:v>Щербиновский район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</c:lvl>
              </c:multiLvlStrCache>
            </c:multiLvlStrRef>
          </c:cat>
          <c:val>
            <c:numRef>
              <c:f>Лист1!$C$5:$C$34</c:f>
              <c:numCache>
                <c:formatCode>General</c:formatCode>
                <c:ptCount val="30"/>
                <c:pt idx="4">
                  <c:v>4</c:v>
                </c:pt>
                <c:pt idx="5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2">
                  <c:v>1</c:v>
                </c:pt>
                <c:pt idx="14">
                  <c:v>1</c:v>
                </c:pt>
                <c:pt idx="19">
                  <c:v>1</c:v>
                </c:pt>
                <c:pt idx="23">
                  <c:v>1</c:v>
                </c:pt>
                <c:pt idx="24">
                  <c:v>2</c:v>
                </c:pt>
                <c:pt idx="2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BA4-49D2-A3B9-CD87B8FA79A8}"/>
            </c:ext>
          </c:extLst>
        </c:ser>
        <c:ser>
          <c:idx val="1"/>
          <c:order val="1"/>
          <c:tx>
            <c:strRef>
              <c:f>Лист1!$D$4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multiLvlStrRef>
              <c:f>Лист1!$A$5:$B$34</c:f>
              <c:multiLvlStrCache>
                <c:ptCount val="30"/>
                <c:lvl>
                  <c:pt idx="0">
                    <c:v>г. Анапа</c:v>
                  </c:pt>
                  <c:pt idx="1">
                    <c:v>г. Армавир</c:v>
                  </c:pt>
                  <c:pt idx="2">
                    <c:v>Гулькевический район </c:v>
                  </c:pt>
                  <c:pt idx="3">
                    <c:v>г. Горячий ключ</c:v>
                  </c:pt>
                  <c:pt idx="4">
                    <c:v>г. Краснодар</c:v>
                  </c:pt>
                  <c:pt idx="5">
                    <c:v>г. Новороссийск</c:v>
                  </c:pt>
                  <c:pt idx="6">
                    <c:v>г.-к. Сочи </c:v>
                  </c:pt>
                  <c:pt idx="7">
                    <c:v> Абинский район</c:v>
                  </c:pt>
                  <c:pt idx="8">
                    <c:v>Белореченский район</c:v>
                  </c:pt>
                  <c:pt idx="9">
                    <c:v>Выселковский район</c:v>
                  </c:pt>
                  <c:pt idx="10">
                    <c:v>Динской район</c:v>
                  </c:pt>
                  <c:pt idx="11">
                    <c:v>Калининский район</c:v>
                  </c:pt>
                  <c:pt idx="12">
                    <c:v>Кавказский район</c:v>
                  </c:pt>
                  <c:pt idx="13">
                    <c:v>Каневской район</c:v>
                  </c:pt>
                  <c:pt idx="14">
                    <c:v>Кореновский район</c:v>
                  </c:pt>
                  <c:pt idx="15">
                    <c:v>Крыловской район</c:v>
                  </c:pt>
                  <c:pt idx="16">
                    <c:v>Крымский район</c:v>
                  </c:pt>
                  <c:pt idx="17">
                    <c:v>Курганинский район</c:v>
                  </c:pt>
                  <c:pt idx="18">
                    <c:v>Лабинский район</c:v>
                  </c:pt>
                  <c:pt idx="19">
                    <c:v>Ленинградский район</c:v>
                  </c:pt>
                  <c:pt idx="20">
                    <c:v>Павловский район</c:v>
                  </c:pt>
                  <c:pt idx="21">
                    <c:v>Приморско-Ахтарский район</c:v>
                  </c:pt>
                  <c:pt idx="22">
                    <c:v>Новокубанский район</c:v>
                  </c:pt>
                  <c:pt idx="23">
                    <c:v>Северский район</c:v>
                  </c:pt>
                  <c:pt idx="24">
                    <c:v>Славянский район</c:v>
                  </c:pt>
                  <c:pt idx="25">
                    <c:v>Староминский район</c:v>
                  </c:pt>
                  <c:pt idx="26">
                    <c:v>Тбилисский район</c:v>
                  </c:pt>
                  <c:pt idx="27">
                    <c:v>Темрюкский район</c:v>
                  </c:pt>
                  <c:pt idx="28">
                    <c:v>Тимашевский район</c:v>
                  </c:pt>
                  <c:pt idx="29">
                    <c:v>Щербиновский район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</c:lvl>
              </c:multiLvlStrCache>
            </c:multiLvlStrRef>
          </c:cat>
          <c:val>
            <c:numRef>
              <c:f>Лист1!$D$5:$D$34</c:f>
              <c:numCache>
                <c:formatCode>General</c:formatCode>
                <c:ptCount val="30"/>
                <c:pt idx="3">
                  <c:v>1</c:v>
                </c:pt>
                <c:pt idx="4">
                  <c:v>5</c:v>
                </c:pt>
                <c:pt idx="5">
                  <c:v>1</c:v>
                </c:pt>
                <c:pt idx="6">
                  <c:v>1</c:v>
                </c:pt>
                <c:pt idx="8">
                  <c:v>1</c:v>
                </c:pt>
                <c:pt idx="12">
                  <c:v>2</c:v>
                </c:pt>
                <c:pt idx="13">
                  <c:v>1</c:v>
                </c:pt>
                <c:pt idx="15">
                  <c:v>1</c:v>
                </c:pt>
                <c:pt idx="17">
                  <c:v>1</c:v>
                </c:pt>
                <c:pt idx="18">
                  <c:v>1</c:v>
                </c:pt>
                <c:pt idx="21">
                  <c:v>1</c:v>
                </c:pt>
                <c:pt idx="23">
                  <c:v>1</c:v>
                </c:pt>
                <c:pt idx="24">
                  <c:v>2</c:v>
                </c:pt>
                <c:pt idx="26">
                  <c:v>1</c:v>
                </c:pt>
                <c:pt idx="27">
                  <c:v>2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BA4-49D2-A3B9-CD87B8FA79A8}"/>
            </c:ext>
          </c:extLst>
        </c:ser>
        <c:ser>
          <c:idx val="2"/>
          <c:order val="2"/>
          <c:tx>
            <c:strRef>
              <c:f>Лист1!$E$4</c:f>
              <c:strCache>
                <c:ptCount val="1"/>
                <c:pt idx="0">
                  <c:v>8 месяцев 2025 года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Лист1!$A$5:$B$34</c:f>
              <c:multiLvlStrCache>
                <c:ptCount val="30"/>
                <c:lvl>
                  <c:pt idx="0">
                    <c:v>г. Анапа</c:v>
                  </c:pt>
                  <c:pt idx="1">
                    <c:v>г. Армавир</c:v>
                  </c:pt>
                  <c:pt idx="2">
                    <c:v>Гулькевический район </c:v>
                  </c:pt>
                  <c:pt idx="3">
                    <c:v>г. Горячий ключ</c:v>
                  </c:pt>
                  <c:pt idx="4">
                    <c:v>г. Краснодар</c:v>
                  </c:pt>
                  <c:pt idx="5">
                    <c:v>г. Новороссийск</c:v>
                  </c:pt>
                  <c:pt idx="6">
                    <c:v>г.-к. Сочи </c:v>
                  </c:pt>
                  <c:pt idx="7">
                    <c:v> Абинский район</c:v>
                  </c:pt>
                  <c:pt idx="8">
                    <c:v>Белореченский район</c:v>
                  </c:pt>
                  <c:pt idx="9">
                    <c:v>Выселковский район</c:v>
                  </c:pt>
                  <c:pt idx="10">
                    <c:v>Динской район</c:v>
                  </c:pt>
                  <c:pt idx="11">
                    <c:v>Калининский район</c:v>
                  </c:pt>
                  <c:pt idx="12">
                    <c:v>Кавказский район</c:v>
                  </c:pt>
                  <c:pt idx="13">
                    <c:v>Каневской район</c:v>
                  </c:pt>
                  <c:pt idx="14">
                    <c:v>Кореновский район</c:v>
                  </c:pt>
                  <c:pt idx="15">
                    <c:v>Крыловской район</c:v>
                  </c:pt>
                  <c:pt idx="16">
                    <c:v>Крымский район</c:v>
                  </c:pt>
                  <c:pt idx="17">
                    <c:v>Курганинский район</c:v>
                  </c:pt>
                  <c:pt idx="18">
                    <c:v>Лабинский район</c:v>
                  </c:pt>
                  <c:pt idx="19">
                    <c:v>Ленинградский район</c:v>
                  </c:pt>
                  <c:pt idx="20">
                    <c:v>Павловский район</c:v>
                  </c:pt>
                  <c:pt idx="21">
                    <c:v>Приморско-Ахтарский район</c:v>
                  </c:pt>
                  <c:pt idx="22">
                    <c:v>Новокубанский район</c:v>
                  </c:pt>
                  <c:pt idx="23">
                    <c:v>Северский район</c:v>
                  </c:pt>
                  <c:pt idx="24">
                    <c:v>Славянский район</c:v>
                  </c:pt>
                  <c:pt idx="25">
                    <c:v>Староминский район</c:v>
                  </c:pt>
                  <c:pt idx="26">
                    <c:v>Тбилисский район</c:v>
                  </c:pt>
                  <c:pt idx="27">
                    <c:v>Темрюкский район</c:v>
                  </c:pt>
                  <c:pt idx="28">
                    <c:v>Тимашевский район</c:v>
                  </c:pt>
                  <c:pt idx="29">
                    <c:v>Щербиновский район</c:v>
                  </c:pt>
                </c:lvl>
                <c:lvl>
                  <c:pt idx="0">
                    <c:v>1</c:v>
                  </c:pt>
                  <c:pt idx="1">
                    <c:v>2</c:v>
                  </c:pt>
                  <c:pt idx="2">
                    <c:v>3</c:v>
                  </c:pt>
                  <c:pt idx="3">
                    <c:v>4</c:v>
                  </c:pt>
                  <c:pt idx="4">
                    <c:v>5</c:v>
                  </c:pt>
                  <c:pt idx="5">
                    <c:v>6</c:v>
                  </c:pt>
                  <c:pt idx="6">
                    <c:v>7</c:v>
                  </c:pt>
                  <c:pt idx="7">
                    <c:v>8</c:v>
                  </c:pt>
                  <c:pt idx="8">
                    <c:v>9</c:v>
                  </c:pt>
                  <c:pt idx="9">
                    <c:v>10</c:v>
                  </c:pt>
                  <c:pt idx="10">
                    <c:v>11</c:v>
                  </c:pt>
                  <c:pt idx="11">
                    <c:v>12</c:v>
                  </c:pt>
                  <c:pt idx="12">
                    <c:v>13</c:v>
                  </c:pt>
                  <c:pt idx="13">
                    <c:v>14</c:v>
                  </c:pt>
                  <c:pt idx="14">
                    <c:v>15</c:v>
                  </c:pt>
                  <c:pt idx="15">
                    <c:v>16</c:v>
                  </c:pt>
                  <c:pt idx="16">
                    <c:v>17</c:v>
                  </c:pt>
                  <c:pt idx="17">
                    <c:v>18</c:v>
                  </c:pt>
                  <c:pt idx="18">
                    <c:v>19</c:v>
                  </c:pt>
                  <c:pt idx="19">
                    <c:v>20</c:v>
                  </c:pt>
                  <c:pt idx="20">
                    <c:v>21</c:v>
                  </c:pt>
                  <c:pt idx="21">
                    <c:v>22</c:v>
                  </c:pt>
                  <c:pt idx="22">
                    <c:v>23</c:v>
                  </c:pt>
                  <c:pt idx="23">
                    <c:v>24</c:v>
                  </c:pt>
                  <c:pt idx="24">
                    <c:v>25</c:v>
                  </c:pt>
                  <c:pt idx="25">
                    <c:v>26</c:v>
                  </c:pt>
                  <c:pt idx="26">
                    <c:v>27</c:v>
                  </c:pt>
                  <c:pt idx="27">
                    <c:v>28</c:v>
                  </c:pt>
                  <c:pt idx="28">
                    <c:v>29</c:v>
                  </c:pt>
                  <c:pt idx="29">
                    <c:v>30</c:v>
                  </c:pt>
                </c:lvl>
              </c:multiLvlStrCache>
            </c:multiLvlStrRef>
          </c:cat>
          <c:val>
            <c:numRef>
              <c:f>Лист1!$E$5:$E$34</c:f>
              <c:numCache>
                <c:formatCode>General</c:formatCode>
                <c:ptCount val="30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12</c:v>
                </c:pt>
                <c:pt idx="6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3">
                  <c:v>1</c:v>
                </c:pt>
                <c:pt idx="16">
                  <c:v>1</c:v>
                </c:pt>
                <c:pt idx="17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2</c:v>
                </c:pt>
                <c:pt idx="23">
                  <c:v>2</c:v>
                </c:pt>
                <c:pt idx="2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A4-49D2-A3B9-CD87B8FA7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78582160"/>
        <c:axId val="2078575920"/>
        <c:axId val="0"/>
      </c:bar3DChart>
      <c:catAx>
        <c:axId val="207858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8575920"/>
        <c:crosses val="autoZero"/>
        <c:auto val="1"/>
        <c:lblAlgn val="ctr"/>
        <c:lblOffset val="100"/>
        <c:noMultiLvlLbl val="0"/>
      </c:catAx>
      <c:valAx>
        <c:axId val="2078575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78582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СПО</c:v>
                </c:pt>
              </c:strCache>
            </c:strRef>
          </c:tx>
          <c:spPr>
            <a:solidFill>
              <a:srgbClr val="28659C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г. Краснодар</c:v>
                </c:pt>
                <c:pt idx="1">
                  <c:v>г. Горячий Ключ</c:v>
                </c:pt>
                <c:pt idx="2">
                  <c:v>г. Сочи</c:v>
                </c:pt>
                <c:pt idx="3">
                  <c:v>Кореновский район</c:v>
                </c:pt>
                <c:pt idx="4">
                  <c:v>Красноармейский район</c:v>
                </c:pt>
                <c:pt idx="5">
                  <c:v>Крымский район</c:v>
                </c:pt>
                <c:pt idx="6">
                  <c:v>Лабинский район</c:v>
                </c:pt>
                <c:pt idx="7">
                  <c:v>Приморско-Ахтарский район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97B-A5D1-75AAC755D93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ВУЗ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Лист1!$A$2:$A$9</c:f>
              <c:strCache>
                <c:ptCount val="8"/>
                <c:pt idx="0">
                  <c:v>г. Краснодар</c:v>
                </c:pt>
                <c:pt idx="1">
                  <c:v>г. Горячий Ключ</c:v>
                </c:pt>
                <c:pt idx="2">
                  <c:v>г. Сочи</c:v>
                </c:pt>
                <c:pt idx="3">
                  <c:v>Кореновский район</c:v>
                </c:pt>
                <c:pt idx="4">
                  <c:v>Красноармейский район</c:v>
                </c:pt>
                <c:pt idx="5">
                  <c:v>Крымский район</c:v>
                </c:pt>
                <c:pt idx="6">
                  <c:v>Лабинский район</c:v>
                </c:pt>
                <c:pt idx="7">
                  <c:v>Приморско-Ахтарский район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09-497B-A5D1-75AAC755D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100"/>
        <c:axId val="599495632"/>
        <c:axId val="599495992"/>
      </c:barChart>
      <c:catAx>
        <c:axId val="599495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pPr>
            <a:endParaRPr lang="ru-RU"/>
          </a:p>
        </c:txPr>
        <c:crossAx val="599495992"/>
        <c:crosses val="autoZero"/>
        <c:auto val="1"/>
        <c:lblAlgn val="ctr"/>
        <c:lblOffset val="100"/>
        <c:noMultiLvlLbl val="0"/>
      </c:catAx>
      <c:valAx>
        <c:axId val="5994959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495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D25F1-A498-4FEA-B495-8AD8590F4FFB}" type="datetimeFigureOut">
              <a:rPr lang="ru-RU" smtClean="0"/>
              <a:t>03.10.2025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6303DE-E71B-4DBB-974A-6072AC7FC0B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226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28D64-26A9-442F-A24E-3EF5D9FD9A0B}" type="datetimeFigureOut">
              <a:rPr lang="ru-RU" smtClean="0"/>
              <a:t>03.10.2025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B665-12D9-425D-8BAA-2422E5F2067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9113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85CE6B-9282-49C5-8D36-2BD4665BE758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1062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FB665-12D9-425D-8BAA-2422E5F2067F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204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lvl="0" algn="ctr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 sz="2400"/>
            </a:lvl1pPr>
            <a:lvl2pPr marL="457200" lvl="1" indent="0" algn="ctr">
              <a:buNone/>
              <a:defRPr sz="2000"/>
            </a:lvl2pPr>
            <a:lvl3pPr marL="914400" lvl="2" indent="0" algn="ctr">
              <a:buNone/>
              <a:defRPr sz="1800"/>
            </a:lvl3pPr>
            <a:lvl4pPr marL="1371600" lvl="3" indent="0" algn="ctr">
              <a:buNone/>
              <a:defRPr sz="1600"/>
            </a:lvl4pPr>
            <a:lvl5pPr marL="1828800" lvl="4" indent="0" algn="ctr">
              <a:buNone/>
              <a:defRPr sz="1600"/>
            </a:lvl5pPr>
            <a:lvl6pPr marL="2286000" lvl="5" indent="0" algn="ctr">
              <a:buNone/>
              <a:defRPr sz="1600"/>
            </a:lvl6pPr>
            <a:lvl7pPr marL="2743200" lvl="6" indent="0" algn="ctr">
              <a:buNone/>
              <a:defRPr sz="1600"/>
            </a:lvl7pPr>
            <a:lvl8pPr marL="3200400" lvl="7" indent="0" algn="ctr">
              <a:buNone/>
              <a:defRPr sz="1600"/>
            </a:lvl8pPr>
            <a:lvl9pPr marL="3657600" lvl="8" indent="0" algn="ctr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600"/>
            </a:lvl1pPr>
            <a:lvl2pPr marL="457200" lvl="1" indent="0">
              <a:buNone/>
              <a:defRPr sz="1400"/>
            </a:lvl2pPr>
            <a:lvl3pPr marL="914400" lvl="2" indent="0">
              <a:buNone/>
              <a:defRPr sz="1200"/>
            </a:lvl3pPr>
            <a:lvl4pPr marL="1371600" lvl="3" indent="0">
              <a:buNone/>
              <a:defRPr sz="1000"/>
            </a:lvl4pPr>
            <a:lvl5pPr marL="1828800" lvl="4" indent="0">
              <a:buNone/>
              <a:defRPr sz="1000"/>
            </a:lvl5pPr>
            <a:lvl6pPr marL="2286000" lvl="5" indent="0">
              <a:buNone/>
              <a:defRPr sz="1000"/>
            </a:lvl6pPr>
            <a:lvl7pPr marL="2743200" lvl="6" indent="0">
              <a:buNone/>
              <a:defRPr sz="1000"/>
            </a:lvl7pPr>
            <a:lvl8pPr marL="3200400" lvl="7" indent="0">
              <a:buNone/>
              <a:defRPr sz="1000"/>
            </a:lvl8pPr>
            <a:lvl9pPr marL="3657600" lvl="8" indent="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09.01.2025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dirty="0"/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/>
          <a:stretch/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09.01.2025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dirty="0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defPPr/>
      <a:lvl1pPr lvl="0" algn="l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228600" lvl="0" indent="-228600" algn="l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lvl="1" indent="-228600" algn="l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hyperlink" Target="mailto:diagn.prof@bk.r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dik-center.ru/" TargetMode="Externa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492" y="241414"/>
            <a:ext cx="1731414" cy="176189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82979" y="1515039"/>
            <a:ext cx="1077057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отработки сведений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вероятных суицидальных рисках несовершеннолетних, выявленных по цифровым следам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7214" y="5341694"/>
            <a:ext cx="623667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600" b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Сташкевич Евгения Ромуальдовна</a:t>
            </a:r>
          </a:p>
          <a:p>
            <a:pPr lvl="0"/>
            <a:r>
              <a:rPr lang="ru-RU" sz="1600" b="1" i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Заместитель директора по методической работе ГБУ «Центр диагностики и консультирования» КК</a:t>
            </a:r>
          </a:p>
          <a:p>
            <a:pPr lvl="0"/>
            <a:r>
              <a:rPr lang="ru-RU" sz="1600" b="1" i="1" dirty="0">
                <a:solidFill>
                  <a:srgbClr val="4F81BD">
                    <a:lumMod val="50000"/>
                  </a:srgbClr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</a:rPr>
              <a:t>Главный внештатный педагог-психолог системы образования КК </a:t>
            </a:r>
          </a:p>
        </p:txBody>
      </p:sp>
    </p:spTree>
    <p:extLst>
      <p:ext uri="{BB962C8B-B14F-4D97-AF65-F5344CB8AC3E}">
        <p14:creationId xmlns:p14="http://schemas.microsoft.com/office/powerpoint/2010/main" val="38735369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/>
        </a:blipFill>
        <a:effectLst/>
      </p:bgPr>
    </p:bg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92225" y="877062"/>
            <a:ext cx="1832456" cy="1739389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744017" y="3899680"/>
            <a:ext cx="744798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Государственное бюджетное учреждение,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осуществляющее психолого-педагогическую                      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и медико-социальную помощь</a:t>
            </a:r>
            <a:r>
              <a:rPr kumimoji="0" lang="en-US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«Центр диагностики и консультирования»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 w="1905"/>
                <a:solidFill>
                  <a:srgbClr val="0022B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Краснодарского края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2B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3" y="3200400"/>
            <a:ext cx="4449649" cy="333755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82" y="1156649"/>
            <a:ext cx="5618286" cy="12133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Суицидальные риски, </a:t>
            </a:r>
            <a:b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выявленные в сети Интернет,</a:t>
            </a:r>
            <a:b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Краснодарском крае</a:t>
            </a:r>
            <a:b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период 2023 год, 2024 год, </a:t>
            </a:r>
            <a:b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месяцев 2025 года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4491" y="146956"/>
            <a:ext cx="1438781" cy="1761897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9762941"/>
              </p:ext>
            </p:extLst>
          </p:nvPr>
        </p:nvGraphicFramePr>
        <p:xfrm>
          <a:off x="6409679" y="0"/>
          <a:ext cx="5149048" cy="6197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366">
                  <a:extLst>
                    <a:ext uri="{9D8B030D-6E8A-4147-A177-3AD203B41FA5}">
                      <a16:colId xmlns:a16="http://schemas.microsoft.com/office/drawing/2014/main" val="3589441575"/>
                    </a:ext>
                  </a:extLst>
                </a:gridCol>
                <a:gridCol w="2272072">
                  <a:extLst>
                    <a:ext uri="{9D8B030D-6E8A-4147-A177-3AD203B41FA5}">
                      <a16:colId xmlns:a16="http://schemas.microsoft.com/office/drawing/2014/main" val="3503377388"/>
                    </a:ext>
                  </a:extLst>
                </a:gridCol>
                <a:gridCol w="708179">
                  <a:extLst>
                    <a:ext uri="{9D8B030D-6E8A-4147-A177-3AD203B41FA5}">
                      <a16:colId xmlns:a16="http://schemas.microsoft.com/office/drawing/2014/main" val="3326466112"/>
                    </a:ext>
                  </a:extLst>
                </a:gridCol>
                <a:gridCol w="708179">
                  <a:extLst>
                    <a:ext uri="{9D8B030D-6E8A-4147-A177-3AD203B41FA5}">
                      <a16:colId xmlns:a16="http://schemas.microsoft.com/office/drawing/2014/main" val="1390297146"/>
                    </a:ext>
                  </a:extLst>
                </a:gridCol>
                <a:gridCol w="1003252">
                  <a:extLst>
                    <a:ext uri="{9D8B030D-6E8A-4147-A177-3AD203B41FA5}">
                      <a16:colId xmlns:a16="http://schemas.microsoft.com/office/drawing/2014/main" val="3869502488"/>
                    </a:ext>
                  </a:extLst>
                </a:gridCol>
              </a:tblGrid>
              <a:tr h="33577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Муниципальное 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месяцев 2025 года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706900634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Анапа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457714760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Армавир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170063196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Гулькевический район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644405811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Горячий ключ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04123798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 Краснодар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2284727701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Новороссийск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680338325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г.-к. Сочи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951522906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360776926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Белореченский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3431073176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Выселковский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636560657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Динской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62013864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402009384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Кавказский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4191989450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Каневской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3631460347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Кореновский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2614219346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Крыловской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2512563863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Крымский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448014880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Курганинский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3279554126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2675908078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Ленинградский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3264657709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Павловский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4214996378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Приморско-Ахтарский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3024838808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Новокубанский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188872962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2284409821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Славянский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65731195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Староминский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3254705121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Тбилисский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2591931622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Темрюкский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2892773891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Тимашевский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192371264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Щербиновский район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4283750930"/>
                  </a:ext>
                </a:extLst>
              </a:tr>
              <a:tr h="170187">
                <a:tc>
                  <a:txBody>
                    <a:bodyPr/>
                    <a:lstStyle/>
                    <a:p>
                      <a:pPr algn="l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 период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077" marR="5077" marT="5077" marB="0"/>
                </a:tc>
                <a:extLst>
                  <a:ext uri="{0D108BD9-81ED-4DB2-BD59-A6C34878D82A}">
                    <a16:rowId xmlns:a16="http://schemas.microsoft.com/office/drawing/2014/main" val="2367496655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4327385"/>
              </p:ext>
            </p:extLst>
          </p:nvPr>
        </p:nvGraphicFramePr>
        <p:xfrm>
          <a:off x="0" y="2602523"/>
          <a:ext cx="6115051" cy="41763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59657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89CDC-F658-880B-9E0B-0052A7239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7" y="438171"/>
            <a:ext cx="10515600" cy="101804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Суицидальные риски,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выявленные в сети Интернет</a:t>
            </a:r>
            <a:br>
              <a:rPr lang="ru-RU" dirty="0"/>
            </a:b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D2F598-C249-A127-371B-613A2E94EAF8}"/>
              </a:ext>
            </a:extLst>
          </p:cNvPr>
          <p:cNvSpPr txBox="1"/>
          <p:nvPr/>
        </p:nvSpPr>
        <p:spPr>
          <a:xfrm>
            <a:off x="550417" y="1379486"/>
            <a:ext cx="100136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За 8 месяцев 2025 года в Краснодарском крае среди несовершеннолетних обучающихся в СПО было выявлено 10 суицидальных рисков, среди несовершеннолетних обучающихся высших учебных заведений – 2 риска.</a:t>
            </a:r>
          </a:p>
          <a:p>
            <a:pPr algn="just"/>
            <a:r>
              <a:rPr lang="ru-RU" sz="16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Наибольшее количество рисков выявлено в г. Краснодаре – 5 рисков среди обучающихся в СПО и 2 среди обучающихся в учреждениях высшего образования.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3129155-3B40-6347-02A3-3380FC913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4070" y="66248"/>
            <a:ext cx="1438781" cy="1761897"/>
          </a:xfrm>
          <a:prstGeom prst="rect">
            <a:avLst/>
          </a:prstGeom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E5B0D50-20DA-8D10-096B-6E680686CA79}"/>
              </a:ext>
            </a:extLst>
          </p:cNvPr>
          <p:cNvGraphicFramePr/>
          <p:nvPr/>
        </p:nvGraphicFramePr>
        <p:xfrm>
          <a:off x="2031997" y="2734898"/>
          <a:ext cx="8128000" cy="4123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46156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89185" y="220420"/>
            <a:ext cx="95162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Обновленный алгоритм отработки сведений </a:t>
            </a:r>
          </a:p>
          <a:p>
            <a:pPr algn="ctr"/>
            <a:r>
              <a:rPr lang="ru-RU" sz="24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 вероятных суицидальных рисках несовершеннолетних, выявленных по цифровым следам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602" y="277264"/>
            <a:ext cx="1438781" cy="1761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77" y="1811215"/>
            <a:ext cx="2716823" cy="4474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845" y="1811215"/>
            <a:ext cx="3109417" cy="44748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8244" y="1727031"/>
            <a:ext cx="2857501" cy="455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02228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3C556459-1AE6-1184-74D8-31544C57C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862" y="1195521"/>
            <a:ext cx="10980938" cy="4981442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координатор Случая направляет файл с материалом о Лице (справка о персоне) главному внештатному педагогу-психологу в Краснодарском крае (далее – ГВПП)</a:t>
            </a:r>
          </a:p>
          <a:p>
            <a:pPr>
              <a:lnSpc>
                <a:spcPct val="114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Одновременно  ФГБУ «Центр защиты прав и интересов детей» Минпросвещения России направляет Информационное письмо об отработке суицидального риска в Министерство образования и науки Краснодарского края (далее РОИВ), содержащее шифр обучающегося</a:t>
            </a:r>
          </a:p>
          <a:p>
            <a:pPr>
              <a:lnSpc>
                <a:spcPct val="114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случае неподтверждения факта нахождения Лица на территории Краснодарского края ГВПП в срок, не позднее одних суток с момента получения данных сведений, информирует об этом Федерального координатора Случая;               – РОИВ в срок, не позднее двух рабочих дней направляет официальное письмо в Центр с соответствующей информацией. </a:t>
            </a:r>
          </a:p>
          <a:p>
            <a:pPr>
              <a:lnSpc>
                <a:spcPct val="114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подтверждения факта нахождения Лица в данной образовательной организации: 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образовательной организации: – обеспечивает условия для проведения индивидуальной работы педагога психолога с несовершеннолетним и его родителями (законными представителями); – содействует в организации любых иных действий, необходимых для отработки Случая – определяет ответственного работника, сопровождающего Случай.</a:t>
            </a: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Ответственный работник, сопровождающий Случай совместно с руководителем образовательной организации:  – оценивают ресурсы, позволяющие оперативно и эффективно отработать Случай и/или определяют необходимость подключения к отработке Случая других профильных специалистов;  – организуют деятельность по отработке Случая. </a:t>
            </a:r>
          </a:p>
          <a:p>
            <a:pPr>
              <a:lnSpc>
                <a:spcPct val="114000"/>
              </a:lnSpc>
              <a:buFont typeface="Arial" panose="020B0604020202020204" pitchFamily="34" charset="0"/>
              <a:buChar char="•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  <a:buFont typeface="Wingdings" panose="05000000000000000000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C5562F-0318-6CD1-09FC-1A579E6D23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492" y="241414"/>
            <a:ext cx="1731414" cy="17618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3401B4-F83D-ED14-BDF6-82A5363D5945}"/>
              </a:ext>
            </a:extLst>
          </p:cNvPr>
          <p:cNvSpPr txBox="1"/>
          <p:nvPr/>
        </p:nvSpPr>
        <p:spPr>
          <a:xfrm>
            <a:off x="1666640" y="241414"/>
            <a:ext cx="88587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Алгоритм отработки сведений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вероятных суицидальных рисках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67970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ECD34A-929B-230B-50DD-CBB28E9DF7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341" y="125428"/>
            <a:ext cx="1731414" cy="1761897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:a16="http://schemas.microsoft.com/office/drawing/2014/main" id="{A7AE1D9C-5972-EE50-A277-C43E12504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085" y="1195521"/>
            <a:ext cx="10970715" cy="4981442"/>
          </a:xfrm>
        </p:spPr>
        <p:txBody>
          <a:bodyPr>
            <a:normAutofit/>
          </a:bodyPr>
          <a:lstStyle/>
          <a:p>
            <a:pPr algn="just">
              <a:lnSpc>
                <a:spcPct val="114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Ответственный работник по сопровождению случая в срок, не позднее трех рабочих дней после получения информации о случае осуществляет оценку суицидального риска Лица, готовит  краткую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аналитическую информацию об актуальном состоянии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план психолого педагогического сопровождения несовершеннолетнего.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этом, вне зависимости от наличия или отсутствия подтвержденного суицидального риска, минимальная рекомендуемая продолжительность сопровождения составляет не менее шести месяцев. </a:t>
            </a:r>
          </a:p>
          <a:p>
            <a:pPr algn="just">
              <a:lnSpc>
                <a:spcPct val="114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завершении работы в рамках рассмотрения случая ответственный работник по сопровождению Случая в образовательной организации и руководитель образовательной организации информируют о результатах отработки Случая ГВПП.</a:t>
            </a:r>
          </a:p>
          <a:p>
            <a:pPr algn="just">
              <a:lnSpc>
                <a:spcPct val="114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ГВПП на основе полученной информации по отработке случая: – проводит анализ представленных данных на предмет их полноты  и достоверности. В случае необходимости направляет запрос ответственному работнику по сопровождению Случая в образовательной организации  о предоставлении дополнительной информации; – обеспечивает подготовку проекта ответа по результатам рассмотрения Случая в соответствии с формой ответа по отработке случая и направляет его в РОИВ; </a:t>
            </a:r>
          </a:p>
          <a:p>
            <a:pPr algn="just">
              <a:lnSpc>
                <a:spcPct val="114000"/>
              </a:lnSpc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РОИВ в течение семи рабочих дней с даты получения информационного письма Центра о случае направляет в адрес Центра сопроводительное письмо за подписью руководителя (заместителя руководителя) регионального органа управления образованием и заполненную форму ответа по отработке Случая.</a:t>
            </a:r>
          </a:p>
          <a:p>
            <a:pPr>
              <a:lnSpc>
                <a:spcPct val="114000"/>
              </a:lnSpc>
            </a:pP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4000"/>
              </a:lnSpc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A9B31-B115-AEA4-C35A-82BB9443DDC6}"/>
              </a:ext>
            </a:extLst>
          </p:cNvPr>
          <p:cNvSpPr txBox="1"/>
          <p:nvPr/>
        </p:nvSpPr>
        <p:spPr>
          <a:xfrm>
            <a:off x="1666640" y="241414"/>
            <a:ext cx="885871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Алгоритм отработки сведений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вероятных суицидальных рисках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795394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262" y="94997"/>
            <a:ext cx="1731414" cy="176189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03" y="1151792"/>
            <a:ext cx="5962305" cy="53006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48008" y="1024266"/>
            <a:ext cx="4819284" cy="555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407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0586" y="94485"/>
            <a:ext cx="1731414" cy="17618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4" y="903321"/>
            <a:ext cx="4526908" cy="54399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103" y="903321"/>
            <a:ext cx="5036420" cy="54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69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3777" y="217155"/>
            <a:ext cx="1444877" cy="1761897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725" y="1178213"/>
            <a:ext cx="3171825" cy="3171825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624" y="1166607"/>
            <a:ext cx="3170873" cy="317087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0253" y="1166608"/>
            <a:ext cx="3170872" cy="31708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1" y="4580378"/>
            <a:ext cx="9809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сайт учреждения: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6" tooltip="Новая версия сайта"/>
              </a:rPr>
              <a:t>cdik-center.ru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адрес электронной почты: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8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7"/>
              </a:rPr>
              <a:t>diagn.prof@bk.ru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8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контактный телефон: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(861)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992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66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563C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4909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3142</TotalTime>
  <Words>809</Words>
  <Application>Microsoft Office PowerPoint</Application>
  <DocSecurity>0</DocSecurity>
  <PresentationFormat>Широкоэкранный</PresentationFormat>
  <Paragraphs>195</Paragraphs>
  <Slides>10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Суицидальные риски,  выявленные в сети Интернет, в Краснодарском крае  за период 2023 год, 2024 год,  8 месяцев 2025 года </vt:lpstr>
      <vt:lpstr>Суицидальные риски,  выявленные в сети Интернет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Колчанов Андрей Викторович</dc:creator>
  <cp:lastModifiedBy>Пользователь</cp:lastModifiedBy>
  <cp:revision>174</cp:revision>
  <cp:lastPrinted>2025-09-12T07:13:39Z</cp:lastPrinted>
  <dcterms:created xsi:type="dcterms:W3CDTF">2025-01-09T09:37:13Z</dcterms:created>
  <dcterms:modified xsi:type="dcterms:W3CDTF">2025-10-03T07:49:08Z</dcterms:modified>
</cp:coreProperties>
</file>