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2" r:id="rId2"/>
    <p:sldId id="312" r:id="rId3"/>
    <p:sldId id="311" r:id="rId4"/>
    <p:sldId id="300" r:id="rId5"/>
    <p:sldId id="301" r:id="rId6"/>
    <p:sldId id="302" r:id="rId7"/>
    <p:sldId id="303" r:id="rId8"/>
    <p:sldId id="304" r:id="rId9"/>
    <p:sldId id="284" r:id="rId10"/>
    <p:sldId id="285" r:id="rId11"/>
    <p:sldId id="294" r:id="rId12"/>
    <p:sldId id="297" r:id="rId13"/>
    <p:sldId id="309" r:id="rId14"/>
    <p:sldId id="267" r:id="rId15"/>
    <p:sldId id="305" r:id="rId16"/>
    <p:sldId id="310" r:id="rId17"/>
    <p:sldId id="306" r:id="rId18"/>
    <p:sldId id="308" r:id="rId19"/>
    <p:sldId id="307" r:id="rId20"/>
    <p:sldId id="298" r:id="rId21"/>
    <p:sldId id="256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59C"/>
    <a:srgbClr val="2F5597"/>
    <a:srgbClr val="516485"/>
    <a:srgbClr val="5AD030"/>
    <a:srgbClr val="FE9802"/>
    <a:srgbClr val="0563C1"/>
    <a:srgbClr val="0078FF"/>
    <a:srgbClr val="0022B0"/>
    <a:srgbClr val="002EF3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96038385826773E-2"/>
          <c:y val="3.1183684105334394E-2"/>
          <c:w val="0.93635396161417328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мужской</c:v>
                </c:pt>
              </c:strCache>
            </c:strRef>
          </c:tx>
          <c:spPr>
            <a:solidFill>
              <a:srgbClr val="28659C"/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</c:v>
                </c:pt>
                <c:pt idx="1">
                  <c:v>44</c:v>
                </c:pt>
                <c:pt idx="2">
                  <c:v>38</c:v>
                </c:pt>
                <c:pt idx="3">
                  <c:v>20</c:v>
                </c:pt>
                <c:pt idx="4">
                  <c:v>19</c:v>
                </c:pt>
                <c:pt idx="5">
                  <c:v>10</c:v>
                </c:pt>
                <c:pt idx="6">
                  <c:v>9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E-422A-A817-B271D16408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30</c:v>
                </c:pt>
                <c:pt idx="1">
                  <c:v>26</c:v>
                </c:pt>
                <c:pt idx="2">
                  <c:v>32</c:v>
                </c:pt>
                <c:pt idx="3">
                  <c:v>40</c:v>
                </c:pt>
                <c:pt idx="4">
                  <c:v>17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E-422A-A817-B271D1640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629952"/>
        <c:axId val="552628152"/>
      </c:barChart>
      <c:catAx>
        <c:axId val="5526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628152"/>
        <c:crosses val="autoZero"/>
        <c:auto val="1"/>
        <c:lblAlgn val="ctr"/>
        <c:lblOffset val="100"/>
        <c:noMultiLvlLbl val="0"/>
      </c:catAx>
      <c:valAx>
        <c:axId val="55262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62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145423228347"/>
          <c:y val="4.057202783758062E-2"/>
          <c:w val="0.72272145669291343"/>
          <c:h val="0.66788208496659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 стороны матери/отца</c:v>
                </c:pt>
              </c:strCache>
            </c:strRef>
          </c:tx>
          <c:spPr>
            <a:solidFill>
              <a:srgbClr val="28659C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законченный суицид</c:v>
                </c:pt>
                <c:pt idx="1">
                  <c:v>суицидальные попытки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2-422A-8799-7E388FFD08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стороны близких друзей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законченный суицид</c:v>
                </c:pt>
                <c:pt idx="1">
                  <c:v>суицидальные попытки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2-422A-8799-7E388FFD08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стороны дедушек/бабушек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законченный суицид</c:v>
                </c:pt>
                <c:pt idx="1">
                  <c:v>суицидальные попытки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2-422A-8799-7E388FFD08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 стороны братьев/сестер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законченный суицид</c:v>
                </c:pt>
                <c:pt idx="1">
                  <c:v>суицидальные попытки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42-422A-8799-7E388FFD0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597200"/>
        <c:axId val="372594320"/>
      </c:barChart>
      <c:catAx>
        <c:axId val="37259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94320"/>
        <c:crosses val="autoZero"/>
        <c:auto val="1"/>
        <c:lblAlgn val="ctr"/>
        <c:lblOffset val="100"/>
        <c:noMultiLvlLbl val="0"/>
      </c:catAx>
      <c:valAx>
        <c:axId val="37259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9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мужской</c:v>
                </c:pt>
              </c:strCache>
            </c:strRef>
          </c:tx>
          <c:spPr>
            <a:solidFill>
              <a:srgbClr val="286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буллинг</c:v>
                </c:pt>
                <c:pt idx="1">
                  <c:v>самоосуждение за реальный проступок</c:v>
                </c:pt>
                <c:pt idx="2">
                  <c:v>боязнь наказания</c:v>
                </c:pt>
                <c:pt idx="3">
                  <c:v>смерть друга</c:v>
                </c:pt>
                <c:pt idx="4">
                  <c:v>проблемы со сдачей ОГЭ, ЕГЭ</c:v>
                </c:pt>
                <c:pt idx="5">
                  <c:v>конфликт со сверстниками</c:v>
                </c:pt>
                <c:pt idx="6">
                  <c:v>соматическое неблагополучие (хронические заболевания)</c:v>
                </c:pt>
                <c:pt idx="7">
                  <c:v>развод родителей</c:v>
                </c:pt>
                <c:pt idx="8">
                  <c:v>потеря значимого взрослого</c:v>
                </c:pt>
                <c:pt idx="9">
                  <c:v>проблемы с успеваемостью в школе</c:v>
                </c:pt>
                <c:pt idx="10">
                  <c:v>конфликты с родителями</c:v>
                </c:pt>
                <c:pt idx="11">
                  <c:v>разрыв романтических отношений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13</c:v>
                </c:pt>
                <c:pt idx="6">
                  <c:v>17</c:v>
                </c:pt>
                <c:pt idx="7">
                  <c:v>21</c:v>
                </c:pt>
                <c:pt idx="8">
                  <c:v>30</c:v>
                </c:pt>
                <c:pt idx="9">
                  <c:v>41</c:v>
                </c:pt>
                <c:pt idx="10">
                  <c:v>60</c:v>
                </c:pt>
                <c:pt idx="1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2-4C13-B2CD-AE37BE7E5A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буллинг</c:v>
                </c:pt>
                <c:pt idx="1">
                  <c:v>самоосуждение за реальный проступок</c:v>
                </c:pt>
                <c:pt idx="2">
                  <c:v>боязнь наказания</c:v>
                </c:pt>
                <c:pt idx="3">
                  <c:v>смерть друга</c:v>
                </c:pt>
                <c:pt idx="4">
                  <c:v>проблемы со сдачей ОГЭ, ЕГЭ</c:v>
                </c:pt>
                <c:pt idx="5">
                  <c:v>конфликт со сверстниками</c:v>
                </c:pt>
                <c:pt idx="6">
                  <c:v>соматическое неблагополучие (хронические заболевания)</c:v>
                </c:pt>
                <c:pt idx="7">
                  <c:v>развод родителей</c:v>
                </c:pt>
                <c:pt idx="8">
                  <c:v>потеря значимого взрослого</c:v>
                </c:pt>
                <c:pt idx="9">
                  <c:v>проблемы с успеваемостью в школе</c:v>
                </c:pt>
                <c:pt idx="10">
                  <c:v>конфликты с родителями</c:v>
                </c:pt>
                <c:pt idx="11">
                  <c:v>разрыв романтических отношений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15</c:v>
                </c:pt>
                <c:pt idx="4">
                  <c:v>13</c:v>
                </c:pt>
                <c:pt idx="5">
                  <c:v>9</c:v>
                </c:pt>
                <c:pt idx="6">
                  <c:v>11</c:v>
                </c:pt>
                <c:pt idx="7">
                  <c:v>38</c:v>
                </c:pt>
                <c:pt idx="8">
                  <c:v>29</c:v>
                </c:pt>
                <c:pt idx="9">
                  <c:v>38</c:v>
                </c:pt>
                <c:pt idx="10">
                  <c:v>38</c:v>
                </c:pt>
                <c:pt idx="1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2-4C13-B2CD-AE37BE7E5A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буллинг</c:v>
                </c:pt>
                <c:pt idx="1">
                  <c:v>самоосуждение за реальный проступок</c:v>
                </c:pt>
                <c:pt idx="2">
                  <c:v>боязнь наказания</c:v>
                </c:pt>
                <c:pt idx="3">
                  <c:v>смерть друга</c:v>
                </c:pt>
                <c:pt idx="4">
                  <c:v>проблемы со сдачей ОГЭ, ЕГЭ</c:v>
                </c:pt>
                <c:pt idx="5">
                  <c:v>конфликт со сверстниками</c:v>
                </c:pt>
                <c:pt idx="6">
                  <c:v>соматическое неблагополучие (хронические заболевания)</c:v>
                </c:pt>
                <c:pt idx="7">
                  <c:v>развод родителей</c:v>
                </c:pt>
                <c:pt idx="8">
                  <c:v>потеря значимого взрослого</c:v>
                </c:pt>
                <c:pt idx="9">
                  <c:v>проблемы с успеваемостью в школе</c:v>
                </c:pt>
                <c:pt idx="10">
                  <c:v>конфликты с родителями</c:v>
                </c:pt>
                <c:pt idx="11">
                  <c:v>разрыв романтических отношений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C4F2-4C13-B2CD-AE37BE7E5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axId val="427215384"/>
        <c:axId val="427216464"/>
      </c:barChart>
      <c:catAx>
        <c:axId val="427215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216464"/>
        <c:crosses val="autoZero"/>
        <c:auto val="1"/>
        <c:lblAlgn val="ctr"/>
        <c:lblOffset val="100"/>
        <c:noMultiLvlLbl val="0"/>
      </c:catAx>
      <c:valAx>
        <c:axId val="42721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21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1923939195100608"/>
          <c:y val="0.22628108986376702"/>
          <c:w val="0.35411380869058035"/>
          <c:h val="0.607052243469566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самоповешение</c:v>
                </c:pt>
              </c:strCache>
            </c:strRef>
          </c:tx>
          <c:dPt>
            <c:idx val="0"/>
            <c:bubble3D val="0"/>
            <c:spPr>
              <a:solidFill>
                <a:srgbClr val="28659C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6-4A97-BE45-4065F15E5BB5}"/>
              </c:ext>
            </c:extLst>
          </c:dPt>
          <c:dPt>
            <c:idx val="1"/>
            <c:bubble3D val="0"/>
            <c:spPr>
              <a:solidFill>
                <a:srgbClr val="A5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F76-4A97-BE45-4065F15E5B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7C-4C91-A2BC-9849A0DD073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6-4A97-BE45-4065F15E5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самоповешение</c:v>
                </c:pt>
                <c:pt idx="1">
                  <c:v>падение с высоты</c:v>
                </c:pt>
                <c:pt idx="2">
                  <c:v>самоотравление</c:v>
                </c:pt>
                <c:pt idx="3">
                  <c:v>падение под движущийся транспорт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31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6-4A97-BE45-4065F15E5B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падение с высоты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F3-487B-A9B7-43BA0A8373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DF3-487B-A9B7-43BA0A8373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DF3-487B-A9B7-43BA0A8373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DF3-487B-A9B7-43BA0A8373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самоповешение</c:v>
                </c:pt>
                <c:pt idx="1">
                  <c:v>падение с высоты</c:v>
                </c:pt>
                <c:pt idx="2">
                  <c:v>самоотравление</c:v>
                </c:pt>
                <c:pt idx="3">
                  <c:v>падение под движущийся транспорт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BF10-4BBC-9158-E1B12506FB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самоотравление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DF3-487B-A9B7-43BA0A8373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DF3-487B-A9B7-43BA0A8373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DF3-487B-A9B7-43BA0A8373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DF3-487B-A9B7-43BA0A8373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самоповешение</c:v>
                </c:pt>
                <c:pt idx="1">
                  <c:v>падение с высоты</c:v>
                </c:pt>
                <c:pt idx="2">
                  <c:v>самоотравление</c:v>
                </c:pt>
                <c:pt idx="3">
                  <c:v>падение под движущийся транспорт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BF10-4BBC-9158-E1B12506FB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падение под движущийся транспорт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DF3-487B-A9B7-43BA0A8373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DF3-487B-A9B7-43BA0A8373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DF3-487B-A9B7-43BA0A8373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DF3-487B-A9B7-43BA0A8373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самоповешение</c:v>
                </c:pt>
                <c:pt idx="1">
                  <c:v>падение с высоты</c:v>
                </c:pt>
                <c:pt idx="2">
                  <c:v>самоотравление</c:v>
                </c:pt>
                <c:pt idx="3">
                  <c:v>падение под движущийся транспорт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E-BF10-4BBC-9158-E1B12506FB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47022637795276E-2"/>
          <c:y val="0.17412517499666982"/>
          <c:w val="0.53458120078740157"/>
          <c:h val="0.39000100427569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16523129921268"/>
          <c:y val="4.6624561907492056E-2"/>
          <c:w val="0.4969597687007874"/>
          <c:h val="0.91238291055418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55B-44B0-9708-C18DF2B61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общеобразовательная организация</c:v>
                </c:pt>
                <c:pt idx="1">
                  <c:v>профессиональная образовательная организация</c:v>
                </c:pt>
                <c:pt idx="2">
                  <c:v>не обучается</c:v>
                </c:pt>
                <c:pt idx="3">
                  <c:v>профессиональная образовательная организация высшего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</c:v>
                </c:pt>
                <c:pt idx="1">
                  <c:v>59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E-4975-9D13-B90CBCC97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общеобразовательная организация</c:v>
                </c:pt>
                <c:pt idx="1">
                  <c:v>профессиональная образовательная организация</c:v>
                </c:pt>
                <c:pt idx="2">
                  <c:v>не обучается</c:v>
                </c:pt>
                <c:pt idx="3">
                  <c:v>профессиональная образовательная организация высшего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2DE-4975-9D13-B90CBCC976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общеобразовательная организация</c:v>
                </c:pt>
                <c:pt idx="1">
                  <c:v>профессиональная образовательная организация</c:v>
                </c:pt>
                <c:pt idx="2">
                  <c:v>не обучается</c:v>
                </c:pt>
                <c:pt idx="3">
                  <c:v>профессиональная образовательная организация высшего образования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2DE-4975-9D13-B90CBCC976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99"/>
        <c:axId val="1103602527"/>
        <c:axId val="1103605855"/>
      </c:barChart>
      <c:catAx>
        <c:axId val="1103602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5855"/>
        <c:crosses val="autoZero"/>
        <c:auto val="1"/>
        <c:lblAlgn val="ctr"/>
        <c:lblOffset val="100"/>
        <c:noMultiLvlLbl val="0"/>
      </c:catAx>
      <c:valAx>
        <c:axId val="1103605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Формальное</c:v>
                </c:pt>
                <c:pt idx="1">
                  <c:v>Ответственное</c:v>
                </c:pt>
                <c:pt idx="2">
                  <c:v>Целеустремленное (связанное с определенной целью)</c:v>
                </c:pt>
                <c:pt idx="3">
                  <c:v>Негативное</c:v>
                </c:pt>
                <c:pt idx="4">
                  <c:v>Тревожное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0.49</c:v>
                </c:pt>
                <c:pt idx="1">
                  <c:v>0.4</c:v>
                </c:pt>
                <c:pt idx="2">
                  <c:v>0.11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E-4975-9D13-B90CBCC97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Формальное</c:v>
                </c:pt>
                <c:pt idx="1">
                  <c:v>Ответственное</c:v>
                </c:pt>
                <c:pt idx="2">
                  <c:v>Целеустремленное (связанное с определенной целью)</c:v>
                </c:pt>
                <c:pt idx="3">
                  <c:v>Негативное</c:v>
                </c:pt>
                <c:pt idx="4">
                  <c:v>Тревожное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2DE-4975-9D13-B90CBCC976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Формальное</c:v>
                </c:pt>
                <c:pt idx="1">
                  <c:v>Ответственное</c:v>
                </c:pt>
                <c:pt idx="2">
                  <c:v>Целеустремленное (связанное с определенной целью)</c:v>
                </c:pt>
                <c:pt idx="3">
                  <c:v>Негативное</c:v>
                </c:pt>
                <c:pt idx="4">
                  <c:v>Тревожное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2DE-4975-9D13-B90CBCC976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99"/>
        <c:axId val="1103602527"/>
        <c:axId val="1103605855"/>
      </c:barChart>
      <c:catAx>
        <c:axId val="1103602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5855"/>
        <c:crosses val="autoZero"/>
        <c:auto val="1"/>
        <c:lblAlgn val="ctr"/>
        <c:lblOffset val="100"/>
        <c:noMultiLvlLbl val="0"/>
      </c:catAx>
      <c:valAx>
        <c:axId val="1103605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 w="9525">
              <a:solidFill>
                <a:srgbClr val="5B9BD5">
                  <a:lumMod val="5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28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06-4324-A62D-A743C653B75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28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06-4324-A62D-A743C653B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Нет хобби</c:v>
                </c:pt>
                <c:pt idx="1">
                  <c:v>Связанное с искусством (музыка, рисование, чтение и др.)</c:v>
                </c:pt>
                <c:pt idx="2">
                  <c:v>Связанное со спортом</c:v>
                </c:pt>
                <c:pt idx="3">
                  <c:v>Участие в детских объединениях, занятия в подростковых центрах</c:v>
                </c:pt>
                <c:pt idx="4">
                  <c:v>Связанное с компьютером</c:v>
                </c:pt>
                <c:pt idx="5">
                  <c:v>Связанное с науками (история, химия, астрономия, физика)</c:v>
                </c:pt>
                <c:pt idx="6">
                  <c:v>Коллекционирование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0.17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324-A62D-A743C653B7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Нет хобби</c:v>
                </c:pt>
                <c:pt idx="1">
                  <c:v>Связанное с искусством (музыка, рисование, чтение и др.)</c:v>
                </c:pt>
                <c:pt idx="2">
                  <c:v>Связанное со спортом</c:v>
                </c:pt>
                <c:pt idx="3">
                  <c:v>Участие в детских объединениях, занятия в подростковых центрах</c:v>
                </c:pt>
                <c:pt idx="4">
                  <c:v>Связанное с компьютером</c:v>
                </c:pt>
                <c:pt idx="5">
                  <c:v>Связанное с науками (история, химия, астрономия, физика)</c:v>
                </c:pt>
                <c:pt idx="6">
                  <c:v>Коллекционирование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906-4324-A62D-A743C653B7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Нет хобби</c:v>
                </c:pt>
                <c:pt idx="1">
                  <c:v>Связанное с искусством (музыка, рисование, чтение и др.)</c:v>
                </c:pt>
                <c:pt idx="2">
                  <c:v>Связанное со спортом</c:v>
                </c:pt>
                <c:pt idx="3">
                  <c:v>Участие в детских объединениях, занятия в подростковых центрах</c:v>
                </c:pt>
                <c:pt idx="4">
                  <c:v>Связанное с компьютером</c:v>
                </c:pt>
                <c:pt idx="5">
                  <c:v>Связанное с науками (история, химия, астрономия, физика)</c:v>
                </c:pt>
                <c:pt idx="6">
                  <c:v>Коллекционирование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906-4324-A62D-A743C653B7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99"/>
        <c:axId val="1103602527"/>
        <c:axId val="1103605855"/>
      </c:barChart>
      <c:catAx>
        <c:axId val="1103602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5855"/>
        <c:crosses val="autoZero"/>
        <c:auto val="1"/>
        <c:lblAlgn val="ctr"/>
        <c:lblOffset val="100"/>
        <c:noMultiLvlLbl val="0"/>
      </c:catAx>
      <c:valAx>
        <c:axId val="1103605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1923939195100608"/>
          <c:y val="0.22628108986376702"/>
          <c:w val="0.35411380869058035"/>
          <c:h val="0.607052243469566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28659C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06-4254-8E44-E4D9DD70F927}"/>
              </c:ext>
            </c:extLst>
          </c:dPt>
          <c:dPt>
            <c:idx val="1"/>
            <c:bubble3D val="0"/>
            <c:spPr>
              <a:solidFill>
                <a:srgbClr val="A5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06-4254-8E44-E4D9DD70F92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06-4254-8E44-E4D9DD70F92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06-4254-8E44-E4D9DD70F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Город</c:v>
                </c:pt>
                <c:pt idx="1">
                  <c:v>Село</c:v>
                </c:pt>
                <c:pt idx="2">
                  <c:v>Поселок городского типа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</c:v>
                </c:pt>
                <c:pt idx="1">
                  <c:v>120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06-4254-8E44-E4D9DD70F9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006-4254-8E44-E4D9DD70F9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006-4254-8E44-E4D9DD70F9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006-4254-8E44-E4D9DD70F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Город</c:v>
                </c:pt>
                <c:pt idx="1">
                  <c:v>Село</c:v>
                </c:pt>
                <c:pt idx="2">
                  <c:v>Поселок городского типа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F-B006-4254-8E44-E4D9DD70F9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006-4254-8E44-E4D9DD70F9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006-4254-8E44-E4D9DD70F9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006-4254-8E44-E4D9DD70F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Город</c:v>
                </c:pt>
                <c:pt idx="1">
                  <c:v>Село</c:v>
                </c:pt>
                <c:pt idx="2">
                  <c:v>Поселок городского типа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6-B006-4254-8E44-E4D9DD70F9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34463400408272E-2"/>
          <c:y val="0.24543016780181551"/>
          <c:w val="0.53821977981918923"/>
          <c:h val="0.59531648382197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 w="9525">
              <a:solidFill>
                <a:srgbClr val="5B9BD5">
                  <a:lumMod val="5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28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FAE-4F3A-B5E5-84012AFB6F5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06-4324-A62D-A743C653B75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06-4324-A62D-A743C653B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 своей квартире</c:v>
                </c:pt>
                <c:pt idx="1">
                  <c:v>в безлюдном месте</c:v>
                </c:pt>
                <c:pt idx="2">
                  <c:v>в общественном месте</c:v>
                </c:pt>
                <c:pt idx="3">
                  <c:v>в чужой квартире</c:v>
                </c:pt>
                <c:pt idx="4">
                  <c:v>в школе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0.53</c:v>
                </c:pt>
                <c:pt idx="1">
                  <c:v>0.18</c:v>
                </c:pt>
                <c:pt idx="2">
                  <c:v>0.16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324-A62D-A743C653B7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 своей квартире</c:v>
                </c:pt>
                <c:pt idx="1">
                  <c:v>в безлюдном месте</c:v>
                </c:pt>
                <c:pt idx="2">
                  <c:v>в общественном месте</c:v>
                </c:pt>
                <c:pt idx="3">
                  <c:v>в чужой квартире</c:v>
                </c:pt>
                <c:pt idx="4">
                  <c:v>в школе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6906-4324-A62D-A743C653B7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 своей квартире</c:v>
                </c:pt>
                <c:pt idx="1">
                  <c:v>в безлюдном месте</c:v>
                </c:pt>
                <c:pt idx="2">
                  <c:v>в общественном месте</c:v>
                </c:pt>
                <c:pt idx="3">
                  <c:v>в чужой квартире</c:v>
                </c:pt>
                <c:pt idx="4">
                  <c:v>в школе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906-4324-A62D-A743C653B7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99"/>
        <c:axId val="1103602527"/>
        <c:axId val="1103605855"/>
      </c:barChart>
      <c:catAx>
        <c:axId val="1103602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5855"/>
        <c:crosses val="autoZero"/>
        <c:auto val="1"/>
        <c:lblAlgn val="ctr"/>
        <c:lblOffset val="100"/>
        <c:noMultiLvlLbl val="0"/>
      </c:catAx>
      <c:valAx>
        <c:axId val="1103605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0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1923939195100608"/>
          <c:y val="0.22628108986376702"/>
          <c:w val="0.35411380869058035"/>
          <c:h val="0.607052243469566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28659C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6-4A97-BE45-4065F15E5BB5}"/>
              </c:ext>
            </c:extLst>
          </c:dPt>
          <c:dPt>
            <c:idx val="1"/>
            <c:bubble3D val="0"/>
            <c:spPr>
              <a:solidFill>
                <a:srgbClr val="A5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F76-4A97-BE45-4065F15E5B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7C-4C91-A2BC-9849A0DD073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6-4A97-BE45-4065F15E5BB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0D-4C8F-B275-DE768F859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воспитывались в полной семье</c:v>
                </c:pt>
                <c:pt idx="1">
                  <c:v>воспитывались одной матерью</c:v>
                </c:pt>
                <c:pt idx="2">
                  <c:v>воспитывались одним отцом</c:v>
                </c:pt>
                <c:pt idx="3">
                  <c:v>находились под родственной опекой</c:v>
                </c:pt>
                <c:pt idx="4">
                  <c:v>находились под неродственной опекой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230</c:v>
                </c:pt>
                <c:pt idx="1">
                  <c:v>110</c:v>
                </c:pt>
                <c:pt idx="2">
                  <c:v>16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6-4A97-BE45-4065F15E5B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10D-4C8F-B275-DE768F859E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0D-4C8F-B275-DE768F859EB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0D-4C8F-B275-DE768F859E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10D-4C8F-B275-DE768F859EB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10D-4C8F-B275-DE768F859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воспитывались в полной семье</c:v>
                </c:pt>
                <c:pt idx="1">
                  <c:v>воспитывались одной матерью</c:v>
                </c:pt>
                <c:pt idx="2">
                  <c:v>воспитывались одним отцом</c:v>
                </c:pt>
                <c:pt idx="3">
                  <c:v>находились под родственной опекой</c:v>
                </c:pt>
                <c:pt idx="4">
                  <c:v>находились под неродственной опекой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D71-4136-AD4A-19FBED9A93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10D-4C8F-B275-DE768F859E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10D-4C8F-B275-DE768F859EB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10D-4C8F-B275-DE768F859E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10D-4C8F-B275-DE768F859EB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10D-4C8F-B275-DE768F859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воспитывались в полной семье</c:v>
                </c:pt>
                <c:pt idx="1">
                  <c:v>воспитывались одной матерью</c:v>
                </c:pt>
                <c:pt idx="2">
                  <c:v>воспитывались одним отцом</c:v>
                </c:pt>
                <c:pt idx="3">
                  <c:v>находились под родственной опекой</c:v>
                </c:pt>
                <c:pt idx="4">
                  <c:v>находились под неродственной опекой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D-8D71-4136-AD4A-19FBED9A93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34463400408272E-2"/>
          <c:y val="0.16296494188226474"/>
          <c:w val="0.53821977981918923"/>
          <c:h val="0.75766997875265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Лист1!$A$2:$A$6</cx:f>
        <cx:lvl ptCount="5">
          <cx:pt idx="0">всего</cx:pt>
          <cx:pt idx="1">установленные заболевания</cx:pt>
          <cx:pt idx="2">психические расстройства</cx:pt>
          <cx:pt idx="3">органические расстройства</cx:pt>
        </cx:lvl>
      </cx:strDim>
      <cx:numDim type="val">
        <cx:f>Лист1!$B$2:$B$6</cx:f>
        <cx:lvl ptCount="5" formatCode="Основной">
          <cx:pt idx="0">389</cx:pt>
          <cx:pt idx="1">73</cx:pt>
          <cx:pt idx="2">63</cx:pt>
          <cx:pt idx="3">35</cx:pt>
        </cx:lvl>
      </cx:numDim>
    </cx:data>
  </cx:chartData>
  <cx:chart>
    <cx:plotArea>
      <cx:plotAreaRegion>
        <cx:series layoutId="funnel" uniqueId="{A8A26D18-28CD-418D-8A21-57B4088C7AC0}">
          <cx:tx>
            <cx:txData>
              <cx:f>Лист1!$B$1</cx:f>
              <cx:v>Ряд 1</cx:v>
            </cx:txData>
          </cx:tx>
          <cx:spPr>
            <a:solidFill>
              <a:srgbClr val="28659C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solidFill>
                      <a:srgbClr val="595959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 sz="1800">
                  <a:latin typeface="+mn-lt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r" rtl="0">
              <a:defRPr sz="1800" b="0" i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ru-RU" sz="1800">
              <a:solidFill>
                <a:schemeClr val="tx1"/>
              </a:solidFill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0.04974</cdr:x>
      <cdr:y>0.68092</cdr:y>
    </cdr:from>
    <cdr:to>
      <cdr:x>0.16224</cdr:x>
      <cdr:y>0.84967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032E974-A7AF-204A-500C-D4B0B3AD8DF9}"/>
            </a:ext>
          </a:extLst>
        </cdr:cNvPr>
        <cdr:cNvSpPr txBox="1"/>
      </cdr:nvSpPr>
      <cdr:spPr>
        <a:xfrm xmlns:a="http://schemas.openxmlformats.org/drawingml/2006/main">
          <a:off x="404261" y="3440181"/>
          <a:ext cx="914400" cy="852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kern="1200" dirty="0"/>
            <a:t>291</a:t>
          </a:r>
        </a:p>
      </cdr:txBody>
    </cdr:sp>
  </cdr:relSizeAnchor>
  <cdr:relSizeAnchor xmlns:cdr="http://schemas.openxmlformats.org/drawingml/2006/chartDrawing">
    <cdr:from>
      <cdr:x>0.05926</cdr:x>
      <cdr:y>0.83125</cdr:y>
    </cdr:from>
    <cdr:to>
      <cdr:x>0.17176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16C8B98-2A51-5784-D92B-74071D797691}"/>
            </a:ext>
          </a:extLst>
        </cdr:cNvPr>
        <cdr:cNvSpPr txBox="1"/>
      </cdr:nvSpPr>
      <cdr:spPr>
        <a:xfrm xmlns:a="http://schemas.openxmlformats.org/drawingml/2006/main">
          <a:off x="481673" y="4199675"/>
          <a:ext cx="914400" cy="852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kern="1200" dirty="0"/>
            <a:t>86</a:t>
          </a:r>
        </a:p>
      </cdr:txBody>
    </cdr:sp>
  </cdr:relSizeAnchor>
  <cdr:relSizeAnchor xmlns:cdr="http://schemas.openxmlformats.org/drawingml/2006/chartDrawing">
    <cdr:from>
      <cdr:x>0.13979</cdr:x>
      <cdr:y>0.67006</cdr:y>
    </cdr:from>
    <cdr:to>
      <cdr:x>0.25229</cdr:x>
      <cdr:y>0.83881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5EADC79-7A01-7A0F-B3CE-0FBFDFF2C167}"/>
            </a:ext>
          </a:extLst>
        </cdr:cNvPr>
        <cdr:cNvSpPr txBox="1"/>
      </cdr:nvSpPr>
      <cdr:spPr>
        <a:xfrm xmlns:a="http://schemas.openxmlformats.org/drawingml/2006/main">
          <a:off x="1136191" y="3385314"/>
          <a:ext cx="914400" cy="852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kern="1200" dirty="0"/>
            <a:t>случай (74,6%) подготовки суицида </a:t>
          </a:r>
        </a:p>
        <a:p xmlns:a="http://schemas.openxmlformats.org/drawingml/2006/main">
          <a:r>
            <a:rPr lang="ru-RU" sz="1800" kern="1200" dirty="0"/>
            <a:t>был скрытым</a:t>
          </a:r>
        </a:p>
      </cdr:txBody>
    </cdr:sp>
  </cdr:relSizeAnchor>
  <cdr:relSizeAnchor xmlns:cdr="http://schemas.openxmlformats.org/drawingml/2006/chartDrawing">
    <cdr:from>
      <cdr:x>0.13822</cdr:x>
      <cdr:y>0.83125</cdr:y>
    </cdr:from>
    <cdr:to>
      <cdr:x>0.25072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17595D8-7C9A-64EB-F450-B2CC8CDE79B2}"/>
            </a:ext>
          </a:extLst>
        </cdr:cNvPr>
        <cdr:cNvSpPr txBox="1"/>
      </cdr:nvSpPr>
      <cdr:spPr>
        <a:xfrm xmlns:a="http://schemas.openxmlformats.org/drawingml/2006/main">
          <a:off x="1123483" y="4199673"/>
          <a:ext cx="914400" cy="852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kern="1200" dirty="0"/>
            <a:t>подростков оставили</a:t>
          </a:r>
        </a:p>
        <a:p xmlns:a="http://schemas.openxmlformats.org/drawingml/2006/main">
          <a:r>
            <a:rPr lang="ru-RU" sz="1800" kern="1200" dirty="0"/>
            <a:t>предсмертную записку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FB665-12D9-425D-8BAA-2422E5F206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7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FB665-12D9-425D-8BAA-2422E5F206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4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B665-12D9-425D-8BAA-2422E5F2067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0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diagn.prof@bk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ik-center.r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5714" y="5591950"/>
            <a:ext cx="623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2F559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В.А. Замша</a:t>
            </a:r>
          </a:p>
          <a:p>
            <a:pPr lvl="0"/>
            <a:r>
              <a:rPr lang="ru-RU" sz="1600" b="1" dirty="0">
                <a:solidFill>
                  <a:srgbClr val="2F559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Педагог-психолог </a:t>
            </a:r>
          </a:p>
          <a:p>
            <a:pPr lvl="0"/>
            <a:r>
              <a:rPr lang="ru-RU" sz="1600" b="1" dirty="0">
                <a:solidFill>
                  <a:srgbClr val="2F5597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ГБУ «Центр диагностики и консультирования» КК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6115" y="189908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портрет подростков, находящихся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кризисном состоянии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3E11B-07CC-C099-43D8-527E3E85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83" y="1400956"/>
            <a:ext cx="5942054" cy="3429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5509" y="595607"/>
            <a:ext cx="6409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Межличностные отношения в школе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4943" y="5211714"/>
            <a:ext cx="208037" cy="208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4943" y="5622286"/>
            <a:ext cx="208037" cy="2080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6449" y="6027357"/>
            <a:ext cx="208037" cy="208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58832" y="5617174"/>
            <a:ext cx="208037" cy="208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44943" y="4806643"/>
            <a:ext cx="208037" cy="208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58832" y="6027357"/>
            <a:ext cx="208037" cy="208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95509" y="4720352"/>
            <a:ext cx="12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общителен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5509" y="512634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замкнут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5509" y="5536527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одинок, стеснителен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5509" y="5946709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демонстративен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1787" y="5577377"/>
            <a:ext cx="7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лидер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1787" y="5954631"/>
            <a:ext cx="134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конфликтен</a:t>
            </a:r>
          </a:p>
        </p:txBody>
      </p:sp>
      <p:sp>
        <p:nvSpPr>
          <p:cNvPr id="22" name="Овал 21"/>
          <p:cNvSpPr/>
          <p:nvPr/>
        </p:nvSpPr>
        <p:spPr>
          <a:xfrm>
            <a:off x="7946136" y="2311858"/>
            <a:ext cx="1444752" cy="1444752"/>
          </a:xfrm>
          <a:prstGeom prst="ellipse">
            <a:avLst/>
          </a:prstGeom>
          <a:solidFill>
            <a:srgbClr val="5AD030"/>
          </a:solidFill>
          <a:ln>
            <a:solidFill>
              <a:srgbClr val="5AD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58,9%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3B4975-D7F8-7F85-73EF-16E9170C383E}"/>
              </a:ext>
            </a:extLst>
          </p:cNvPr>
          <p:cNvSpPr/>
          <p:nvPr/>
        </p:nvSpPr>
        <p:spPr>
          <a:xfrm>
            <a:off x="7058831" y="5206992"/>
            <a:ext cx="208037" cy="208037"/>
          </a:xfrm>
          <a:prstGeom prst="rect">
            <a:avLst/>
          </a:prstGeom>
          <a:solidFill>
            <a:srgbClr val="5AD030"/>
          </a:solidFill>
          <a:ln>
            <a:solidFill>
              <a:srgbClr val="5AD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FA7A0-CBB6-37D8-C404-3834EF9954FA}"/>
              </a:ext>
            </a:extLst>
          </p:cNvPr>
          <p:cNvSpPr txBox="1"/>
          <p:nvPr/>
        </p:nvSpPr>
        <p:spPr>
          <a:xfrm>
            <a:off x="7411787" y="5126344"/>
            <a:ext cx="34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имел друзей в школе или вне ее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BBBDD3-F22C-F1DB-50F8-4729EEF1B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C386828-A819-7932-0C53-B3C31E4D5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13262"/>
              </p:ext>
            </p:extLst>
          </p:nvPr>
        </p:nvGraphicFramePr>
        <p:xfrm>
          <a:off x="2549090" y="1524400"/>
          <a:ext cx="7093819" cy="448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23682D-310A-3B77-69BA-24D1017B4E50}"/>
              </a:ext>
            </a:extLst>
          </p:cNvPr>
          <p:cNvSpPr txBox="1"/>
          <p:nvPr/>
        </p:nvSpPr>
        <p:spPr>
          <a:xfrm>
            <a:off x="4262003" y="613310"/>
            <a:ext cx="36679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Основное увлечение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86103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59" y="157276"/>
            <a:ext cx="1438781" cy="1761897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7DE664B-9A23-272A-13DB-084D7CDC3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520549"/>
              </p:ext>
            </p:extLst>
          </p:nvPr>
        </p:nvGraphicFramePr>
        <p:xfrm>
          <a:off x="2156059" y="1289785"/>
          <a:ext cx="7652083" cy="492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9C6A96-691C-D80B-BFA1-084D594B536E}"/>
              </a:ext>
            </a:extLst>
          </p:cNvPr>
          <p:cNvSpPr txBox="1"/>
          <p:nvPr/>
        </p:nvSpPr>
        <p:spPr>
          <a:xfrm>
            <a:off x="3003082" y="561170"/>
            <a:ext cx="69846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суицидов по типу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26930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52BB-BE63-2B0F-B442-51379E3B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157276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совершения суицида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EA34F12-CAD1-3A65-849C-551086B39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699223"/>
              </p:ext>
            </p:extLst>
          </p:nvPr>
        </p:nvGraphicFramePr>
        <p:xfrm>
          <a:off x="2032000" y="2231468"/>
          <a:ext cx="8128000" cy="426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CA858-A3E9-3998-777E-2E25F61E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459" y="157276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2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86" y="282794"/>
            <a:ext cx="1438781" cy="1761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D49CC4-BC3A-5D49-B635-57F504F329E4}"/>
              </a:ext>
            </a:extLst>
          </p:cNvPr>
          <p:cNvSpPr txBox="1"/>
          <p:nvPr/>
        </p:nvSpPr>
        <p:spPr>
          <a:xfrm>
            <a:off x="4892786" y="686688"/>
            <a:ext cx="24064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семьи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C54728E-7C92-C7D1-B5F7-20F5ECB1D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046473"/>
              </p:ext>
            </p:extLst>
          </p:nvPr>
        </p:nvGraphicFramePr>
        <p:xfrm>
          <a:off x="1713298" y="1183979"/>
          <a:ext cx="8961120" cy="44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82CA84-CB08-FD65-4990-194DAFC3619E}"/>
              </a:ext>
            </a:extLst>
          </p:cNvPr>
          <p:cNvSpPr txBox="1"/>
          <p:nvPr/>
        </p:nvSpPr>
        <p:spPr>
          <a:xfrm>
            <a:off x="2374946" y="576918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249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2412D-9076-4242-AABD-B8F43D398F21}"/>
              </a:ext>
            </a:extLst>
          </p:cNvPr>
          <p:cNvSpPr txBox="1"/>
          <p:nvPr/>
        </p:nvSpPr>
        <p:spPr>
          <a:xfrm>
            <a:off x="3160739" y="5695299"/>
            <a:ext cx="4637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подростков (63,8%) были братья или сестры: </a:t>
            </a:r>
          </a:p>
          <a:p>
            <a:r>
              <a:rPr lang="ru-RU" dirty="0"/>
              <a:t>У 152 – один, у 63 – два, у 34 – три и более.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F391A-B156-D67A-B84C-69E523ABADB6}"/>
              </a:ext>
            </a:extLst>
          </p:cNvPr>
          <p:cNvSpPr txBox="1"/>
          <p:nvPr/>
        </p:nvSpPr>
        <p:spPr>
          <a:xfrm>
            <a:off x="2068452" y="5839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6271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Диаграмма 7">
                <a:extLst>
                  <a:ext uri="{FF2B5EF4-FFF2-40B4-BE49-F238E27FC236}">
                    <a16:creationId xmlns:a16="http://schemas.microsoft.com/office/drawing/2014/main" id="{9017A911-A6DE-287D-76DF-236595832F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4630377"/>
                  </p:ext>
                </p:extLst>
              </p:nvPr>
            </p:nvGraphicFramePr>
            <p:xfrm>
              <a:off x="867343" y="2490716"/>
              <a:ext cx="8128000" cy="43672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Диаграмма 7">
                <a:extLst>
                  <a:ext uri="{FF2B5EF4-FFF2-40B4-BE49-F238E27FC236}">
                    <a16:creationId xmlns:a16="http://schemas.microsoft.com/office/drawing/2014/main" id="{9017A911-A6DE-287D-76DF-236595832F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343" y="2490716"/>
                <a:ext cx="8128000" cy="436728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407E0F-5F2A-C7CB-713D-67959B7DB8E6}"/>
              </a:ext>
            </a:extLst>
          </p:cNvPr>
          <p:cNvSpPr txBox="1"/>
          <p:nvPr/>
        </p:nvSpPr>
        <p:spPr>
          <a:xfrm>
            <a:off x="2646947" y="150125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95 %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1D04C-1EA4-488D-8B79-0D1F43CBF953}"/>
              </a:ext>
            </a:extLst>
          </p:cNvPr>
          <p:cNvSpPr txBox="1"/>
          <p:nvPr/>
        </p:nvSpPr>
        <p:spPr>
          <a:xfrm>
            <a:off x="3621960" y="1439695"/>
            <a:ext cx="766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подростков не имело психопатологической отягощенной наследственности</a:t>
            </a:r>
          </a:p>
          <a:p>
            <a:r>
              <a:rPr lang="ru-RU" dirty="0"/>
              <a:t>со стороны матери или отца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7BE1AE-423E-8383-711B-2DA0973A3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409" y="142296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657D8A-129F-CBCF-441F-A871A15ABD27}"/>
              </a:ext>
            </a:extLst>
          </p:cNvPr>
          <p:cNvSpPr txBox="1"/>
          <p:nvPr/>
        </p:nvSpPr>
        <p:spPr>
          <a:xfrm>
            <a:off x="3452660" y="937805"/>
            <a:ext cx="7029250" cy="4982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02335" lvl="0" indent="-342900">
              <a:spcBef>
                <a:spcPts val="39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dirty="0">
                <a:solidFill>
                  <a:srgbClr val="1C68A6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В 21,8 % случаях от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общего числа суицидентов</a:t>
            </a:r>
            <a:r>
              <a:rPr lang="ru-RU" sz="1400" dirty="0">
                <a:solidFill>
                  <a:srgbClr val="1C68A6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(85 человек)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несовершеннолетние употребляли: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никотиносодержащие вещества (43 %), антидепрессанты (30 %), вейпы (21 %),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энергетики</a:t>
            </a:r>
            <a:r>
              <a:rPr lang="ru-RU" sz="1400" spc="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(6</a:t>
            </a:r>
            <a:r>
              <a:rPr lang="ru-RU" sz="1400" spc="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2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%).</a:t>
            </a:r>
          </a:p>
          <a:p>
            <a:pPr marL="342900" marR="902335" lvl="0" indent="-342900">
              <a:spcBef>
                <a:spcPts val="39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272540" lvl="0" indent="-342900">
              <a:spcBef>
                <a:spcPts val="55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 70 % случаев подросток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 находился в состоянии</a:t>
            </a:r>
            <a:r>
              <a:rPr lang="ru-RU" sz="1400" spc="2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алкогольного или наркотического опьянения.</a:t>
            </a:r>
          </a:p>
          <a:p>
            <a:pPr marL="342900" marR="1272540" lvl="0" indent="-342900">
              <a:spcBef>
                <a:spcPts val="55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400" dirty="0">
              <a:solidFill>
                <a:srgbClr val="32303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227455" lvl="0" indent="-342900">
              <a:spcBef>
                <a:spcPts val="55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98,9 % несовершеннолетних не состояли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 интернет-</a:t>
            </a:r>
            <a:r>
              <a:rPr lang="ru-RU" sz="1400" spc="2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сообществах, содержащих деструктивный контент суицидального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характера.</a:t>
            </a:r>
          </a:p>
          <a:p>
            <a:pPr marL="342900" marR="1227455" lvl="0" indent="-342900">
              <a:spcBef>
                <a:spcPts val="55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8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809625" lvl="0" indent="-342900">
              <a:spcBef>
                <a:spcPts val="54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96,1 % несовершеннолетних не относили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себя к какой-либо</a:t>
            </a:r>
            <a:r>
              <a:rPr lang="ru-RU" sz="1400" spc="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субкультуре,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движению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(аниме,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dead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inside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т.п.).</a:t>
            </a:r>
          </a:p>
          <a:p>
            <a:pPr marL="342900" marR="809625" lvl="0" indent="-342900">
              <a:spcBef>
                <a:spcPts val="54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8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614680" lvl="0" indent="-342900">
              <a:lnSpc>
                <a:spcPct val="105000"/>
              </a:lnSpc>
              <a:spcBef>
                <a:spcPts val="64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dirty="0">
                <a:solidFill>
                  <a:srgbClr val="1C68A6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10%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подростков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состояли на учете в комиссии по делам</a:t>
            </a:r>
            <a:r>
              <a:rPr lang="ru-RU" sz="1400" spc="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несовершеннолетних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защите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их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прав,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ПДН;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45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подростков (11,5 %) состояли на учете у психиатра, 5 у нарколога (1,3 %).</a:t>
            </a:r>
            <a:endParaRPr lang="ru-RU" sz="18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272540" lvl="0" indent="-342900">
              <a:spcBef>
                <a:spcPts val="55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0323C-6CB3-80E2-7823-6AFCD70B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C3336-8977-8F51-E4AE-8B93A3A8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5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Законченный суицид и суицидальные попытки </a:t>
            </a:r>
            <a:b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ближайшем окружении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671B233-B41D-45DB-F79F-55145151E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427946"/>
              </p:ext>
            </p:extLst>
          </p:nvPr>
        </p:nvGraphicFramePr>
        <p:xfrm>
          <a:off x="2032000" y="2939064"/>
          <a:ext cx="8128000" cy="344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F31DF2-ED84-B7A5-BA11-A6C0A40255CA}"/>
              </a:ext>
            </a:extLst>
          </p:cNvPr>
          <p:cNvSpPr txBox="1"/>
          <p:nvPr/>
        </p:nvSpPr>
        <p:spPr>
          <a:xfrm>
            <a:off x="2032000" y="1661812"/>
            <a:ext cx="781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Законченный суицид в ближайшем окружении выявлен у </a:t>
            </a:r>
            <a:r>
              <a:rPr lang="ru-RU" sz="2800" dirty="0"/>
              <a:t>5,6%</a:t>
            </a:r>
            <a:r>
              <a:rPr lang="ru-RU" dirty="0"/>
              <a:t> подростков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7058A-73BF-67CA-4F95-3E9B759EDF18}"/>
              </a:ext>
            </a:extLst>
          </p:cNvPr>
          <p:cNvSpPr txBox="1"/>
          <p:nvPr/>
        </p:nvSpPr>
        <p:spPr>
          <a:xfrm>
            <a:off x="2032000" y="2300438"/>
            <a:ext cx="802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Суицидальные попытки в ближайшем окружении выявлены у </a:t>
            </a:r>
            <a:r>
              <a:rPr lang="ru-RU" sz="2800" dirty="0"/>
              <a:t>2%</a:t>
            </a:r>
            <a:r>
              <a:rPr lang="ru-RU" dirty="0"/>
              <a:t> подростков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D814A5-8EDD-36ED-EACA-A71E05C2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09" y="142296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5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7D910-25D4-71B1-C01D-4657C3CD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97" y="427397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Попытки суицида и самоповреждающее поведение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66ADF-E50B-3224-81A7-0739D15ECF5D}"/>
              </a:ext>
            </a:extLst>
          </p:cNvPr>
          <p:cNvSpPr txBox="1"/>
          <p:nvPr/>
        </p:nvSpPr>
        <p:spPr>
          <a:xfrm>
            <a:off x="2076249" y="2189294"/>
            <a:ext cx="9146808" cy="338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91820" lvl="0" indent="-342900">
              <a:lnSpc>
                <a:spcPct val="105000"/>
              </a:lnSpc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39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подростков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(10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%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от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общего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числа)</a:t>
            </a:r>
            <a:r>
              <a:rPr lang="ru-RU" sz="1400" spc="-7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анамнезе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имелись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попытки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самоубийства,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29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случаях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одна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попытка,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случаях две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попытки,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случаях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три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более</a:t>
            </a:r>
            <a:r>
              <a:rPr lang="ru-RU" sz="1400" spc="-4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попыток.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634365" lvl="0" indent="-342900">
              <a:lnSpc>
                <a:spcPct val="105000"/>
              </a:lnSpc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  <a:r>
              <a:rPr lang="ru-RU" sz="1400" spc="1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случаях</a:t>
            </a:r>
            <a:r>
              <a:rPr lang="ru-RU" sz="1400" spc="1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попытки</a:t>
            </a:r>
            <a:r>
              <a:rPr lang="ru-RU" sz="1400" spc="1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самоубийства</a:t>
            </a:r>
            <a:r>
              <a:rPr lang="ru-RU" sz="1400" spc="1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совершались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последние полгода,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–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больше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года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назад,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–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последний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год,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6</a:t>
            </a:r>
            <a:r>
              <a:rPr lang="ru-RU" sz="1400" spc="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–</a:t>
            </a:r>
            <a:r>
              <a:rPr lang="ru-RU" sz="1400" spc="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меньше</a:t>
            </a:r>
            <a:r>
              <a:rPr lang="ru-RU" sz="1400" spc="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месяца</a:t>
            </a:r>
            <a:r>
              <a:rPr lang="ru-RU" sz="1400" spc="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назад.</a:t>
            </a:r>
          </a:p>
          <a:p>
            <a:pPr marL="342900" marR="556260" lvl="0" indent="-3429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54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(13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%)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имелись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факты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несуицидального самоповреждающего поведения до суицида,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чаще всего совершались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самопорезы.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При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этом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38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об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этом</a:t>
            </a:r>
            <a:r>
              <a:rPr kumimoji="0" lang="ru-RU" sz="1400" b="0" i="0" u="none" strike="noStrike" kern="1200" cap="none" spc="16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знали родители, друзья, знакомые.</a:t>
            </a:r>
          </a:p>
          <a:p>
            <a:pPr marL="342900" marR="589280" lvl="0" indent="-342900" algn="l" defTabSz="914400" rtl="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10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73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(18,7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%)</a:t>
            </a:r>
            <a:r>
              <a:rPr kumimoji="0" lang="ru-RU" sz="1400" b="0" i="0" u="none" strike="noStrike" kern="1200" cap="none" spc="-10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школе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знали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rgbClr val="1C68A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о</a:t>
            </a:r>
            <a:r>
              <a:rPr kumimoji="0" lang="ru-RU" sz="1400" b="0" i="0" u="none" strike="noStrike" kern="1200" cap="none" spc="-10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суицидальных тенденциях,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50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принимались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меры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к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пресечению суицидального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поведения,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из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них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46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проводились беседы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психологом,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37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проводилось дополнительное</a:t>
            </a:r>
            <a:r>
              <a:rPr kumimoji="0" lang="ru-RU" sz="1400" b="0" i="0" u="none" strike="noStrike" kern="1200" cap="none" spc="14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тестирование,</a:t>
            </a:r>
            <a:r>
              <a:rPr kumimoji="0" lang="ru-RU" sz="1400" b="0" i="0" u="none" strike="noStrike" kern="1200" cap="none" spc="14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в</a:t>
            </a:r>
            <a:r>
              <a:rPr kumimoji="0" lang="ru-RU" sz="1400" b="0" i="0" u="none" strike="noStrike" kern="1200" cap="none" spc="14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20</a:t>
            </a:r>
            <a:r>
              <a:rPr kumimoji="0" lang="ru-RU" sz="1400" b="0" i="0" u="none" strike="noStrike" kern="1200" cap="none" spc="14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случаях</a:t>
            </a:r>
            <a:r>
              <a:rPr kumimoji="0" lang="ru-RU" sz="1400" b="0" i="0" u="none" strike="noStrike" kern="1200" cap="none" spc="14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информировались</a:t>
            </a:r>
            <a:r>
              <a:rPr kumimoji="0" lang="ru-RU" sz="1400" b="0" i="0" u="none" strike="noStrike" kern="1200" cap="none" spc="20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родители/законные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230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представители.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342900" marR="556260" lvl="0" indent="-3429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342900" marR="634365" lvl="0" indent="-342900">
              <a:lnSpc>
                <a:spcPct val="105000"/>
              </a:lnSpc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31D762-92D2-67B2-EB0D-7DE3AB5D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09" y="142296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3C214-55B1-C1F3-3D74-465D5AE3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Портрет несовершеннолетнего </a:t>
            </a:r>
            <a:b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суицидальным поведением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B8373F-4F2D-F095-18F5-C6A3E795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09" y="142296"/>
            <a:ext cx="1438781" cy="176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FC5A96-5008-759A-B02B-2C764EDB9EB4}"/>
              </a:ext>
            </a:extLst>
          </p:cNvPr>
          <p:cNvSpPr txBox="1"/>
          <p:nvPr/>
        </p:nvSpPr>
        <p:spPr>
          <a:xfrm>
            <a:off x="1057174" y="1244622"/>
            <a:ext cx="10077651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41655" lvl="0" indent="-342900">
              <a:lnSpc>
                <a:spcPct val="100000"/>
              </a:lnSpc>
              <a:spcBef>
                <a:spcPts val="125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Подросток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мужского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пола,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средний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возраст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–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15</a:t>
            </a:r>
            <a:r>
              <a:rPr lang="ru-RU" sz="1400" spc="15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лет,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учится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школе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очной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форме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обучения.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805815" lvl="0" indent="-342900">
              <a:lnSpc>
                <a:spcPct val="100000"/>
              </a:lnSpc>
              <a:spcBef>
                <a:spcPts val="56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Обычно не имеет отягощенной наследственности,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диагностированных расстройств,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случаев суицида со стороны родственников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ближайшего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окружения.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149985" lvl="0" indent="-342900">
              <a:lnSpc>
                <a:spcPct val="100000"/>
              </a:lnSpc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Чаще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всего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состоит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учете</a:t>
            </a:r>
            <a:r>
              <a:rPr lang="ru-RU" sz="1400" spc="-5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комиссии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делам несовершеннолетних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защите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их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прав,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ПДН,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учете у психиатра и нарколога.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687070" lvl="0" indent="-342900">
              <a:lnSpc>
                <a:spcPct val="100000"/>
              </a:lnSpc>
              <a:spcBef>
                <a:spcPts val="56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большинстве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случаев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воспитывается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полной</a:t>
            </a:r>
            <a:r>
              <a:rPr lang="ru-RU" sz="1400" spc="-2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семье,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проживает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совместно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отцом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матерью,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имеет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одного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брата или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сестру.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744220" lvl="0" indent="-342900">
              <a:lnSpc>
                <a:spcPct val="100000"/>
              </a:lnSpc>
              <a:spcBef>
                <a:spcPts val="56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течение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года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мог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сталкиваться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разрывом</a:t>
            </a:r>
            <a:r>
              <a:rPr lang="ru-RU" sz="1400" spc="-6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романтических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отношений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или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конфликтами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родителями.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748030" lvl="0" indent="-342900">
              <a:lnSpc>
                <a:spcPct val="100000"/>
              </a:lnSpc>
              <a:spcBef>
                <a:spcPts val="56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Обычно</a:t>
            </a:r>
            <a:r>
              <a:rPr lang="ru-RU" sz="1400" spc="14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общителен,</a:t>
            </a:r>
            <a:r>
              <a:rPr lang="ru-RU" sz="1400" spc="14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имеет</a:t>
            </a:r>
            <a:r>
              <a:rPr lang="ru-RU" sz="1400" spc="1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школьных</a:t>
            </a:r>
            <a:r>
              <a:rPr lang="ru-RU" sz="1400" spc="1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1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внешкольных</a:t>
            </a:r>
            <a:r>
              <a:rPr lang="ru-RU" sz="1400" spc="1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друзей,</a:t>
            </a:r>
            <a:r>
              <a:rPr lang="ru-RU" sz="1400" spc="2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 учебе проявляет формальное отношение.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640205" lvl="0" indent="-342900">
              <a:lnSpc>
                <a:spcPct val="100000"/>
              </a:lnSpc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Обычно не имеет зависимостей,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 принимает</a:t>
            </a:r>
            <a:r>
              <a:rPr lang="ru-RU" sz="1400" spc="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антидепрессанты.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264920" lvl="0" indent="-342900">
              <a:lnSpc>
                <a:spcPct val="100000"/>
              </a:lnSpc>
              <a:spcBef>
                <a:spcPts val="56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4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анамнезе</a:t>
            </a:r>
            <a:r>
              <a:rPr lang="ru-RU" sz="1400" spc="14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14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установлены</a:t>
            </a:r>
            <a:r>
              <a:rPr lang="ru-RU" sz="1400" spc="14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факты</a:t>
            </a:r>
            <a:r>
              <a:rPr lang="ru-RU" sz="1400" spc="14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несуицидального самоповреждающего поведения до суицида.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547370" lvl="0" indent="-342900">
              <a:lnSpc>
                <a:spcPct val="100000"/>
              </a:lnSpc>
              <a:spcBef>
                <a:spcPts val="56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Суицидальные</a:t>
            </a:r>
            <a:r>
              <a:rPr lang="ru-RU" sz="1400" spc="-2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действия</a:t>
            </a:r>
            <a:r>
              <a:rPr lang="ru-RU" sz="1400" spc="-2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совершались</a:t>
            </a:r>
            <a:r>
              <a:rPr lang="ru-RU" sz="1400" spc="-2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</a:t>
            </a:r>
            <a:r>
              <a:rPr lang="ru-RU" sz="1400" spc="-2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себя</a:t>
            </a:r>
            <a:r>
              <a:rPr lang="ru-RU" sz="1400" spc="-2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дома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путем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самоповешения,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подготовка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</a:t>
            </a:r>
            <a:r>
              <a:rPr lang="ru-RU" sz="1400" spc="1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была</a:t>
            </a:r>
            <a:r>
              <a:rPr lang="ru-RU" sz="1400" spc="16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скрытой.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212850" lvl="0" indent="-342900">
              <a:lnSpc>
                <a:spcPct val="100000"/>
              </a:lnSpc>
              <a:spcBef>
                <a:spcPts val="56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Основными</a:t>
            </a:r>
            <a:r>
              <a:rPr lang="ru-RU" sz="1400" spc="13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предполагаемыми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мотивами</a:t>
            </a:r>
            <a:r>
              <a:rPr lang="ru-RU" sz="1400" spc="13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совершения</a:t>
            </a:r>
            <a:r>
              <a:rPr lang="ru-RU" sz="1400" spc="1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</a:t>
            </a:r>
            <a:r>
              <a:rPr lang="ru-RU" sz="1400" spc="1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являются</a:t>
            </a:r>
            <a:r>
              <a:rPr lang="ru-RU" sz="1400" spc="2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неудачная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любовь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недостаток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внимания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9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заботы.</a:t>
            </a:r>
            <a:endParaRPr lang="ru-RU" sz="1400" spc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spcBef>
                <a:spcPts val="565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3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школе</a:t>
            </a:r>
            <a:r>
              <a:rPr lang="ru-RU" sz="1400" spc="13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чаще</a:t>
            </a:r>
            <a:r>
              <a:rPr lang="ru-RU" sz="1400" spc="13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всего</a:t>
            </a:r>
            <a:r>
              <a:rPr lang="ru-RU" sz="1400" spc="13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13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знали</a:t>
            </a:r>
            <a:r>
              <a:rPr lang="ru-RU" sz="1400" spc="135" dirty="0">
                <a:solidFill>
                  <a:srgbClr val="1C68A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</a:t>
            </a:r>
            <a:r>
              <a:rPr lang="ru-RU" sz="1400" spc="1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суицидальных</a:t>
            </a:r>
            <a:r>
              <a:rPr lang="ru-RU" sz="1400" spc="13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тенденциях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замечали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особенности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поведении</a:t>
            </a:r>
            <a:r>
              <a:rPr lang="ru-RU" sz="1400" spc="1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несовершеннолетнего.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spcBef>
                <a:spcPts val="580"/>
              </a:spcBef>
              <a:buClr>
                <a:srgbClr val="1C68A6"/>
              </a:buClr>
              <a:buSzPts val="1000"/>
              <a:buFont typeface="Tahoma" panose="020B0604030504040204" pitchFamily="34" charset="0"/>
              <a:buChar char="–"/>
              <a:tabLst>
                <a:tab pos="755650" algn="l"/>
              </a:tabLst>
            </a:pPr>
            <a:r>
              <a:rPr lang="ru-RU" sz="1400" spc="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15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состоял </a:t>
            </a:r>
            <a:r>
              <a:rPr lang="ru-RU" sz="140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1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интернет-сообществах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ru-RU" sz="1400" spc="1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содержащих</a:t>
            </a:r>
            <a:r>
              <a:rPr lang="ru-RU" sz="1400" spc="1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деструктивный</a:t>
            </a:r>
            <a:r>
              <a:rPr lang="ru-RU" sz="1400" spc="13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контент</a:t>
            </a:r>
            <a:r>
              <a:rPr lang="ru-RU" sz="1400" spc="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суицидального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характера,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относил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себя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какой-либо субкультуре,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движению.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829ED0-DF60-26A7-72E3-9C6AE9E25056}"/>
              </a:ext>
            </a:extLst>
          </p:cNvPr>
          <p:cNvSpPr txBox="1"/>
          <p:nvPr/>
        </p:nvSpPr>
        <p:spPr>
          <a:xfrm>
            <a:off x="1078030" y="1884104"/>
            <a:ext cx="901887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538480" algn="just">
              <a:buNone/>
            </a:pPr>
            <a:r>
              <a:rPr lang="ru-RU" sz="140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Социально-психологический портрет подростков, находящихся в кризисном состоянии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, подготовлен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аналитической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группой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на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основе обобщенных данных исследования, проведенного Следственным комитетом Российской Федерации.</a:t>
            </a:r>
          </a:p>
          <a:p>
            <a:pPr marL="539750" marR="538480" algn="just">
              <a:buNone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539750" marR="53848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Аналитическая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группа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сформирована 27</a:t>
            </a:r>
            <a:r>
              <a:rPr lang="ru-RU" sz="1400" spc="-8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февраля</a:t>
            </a:r>
            <a:r>
              <a:rPr lang="ru-RU" sz="1400" spc="-8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2024</a:t>
            </a:r>
            <a:r>
              <a:rPr lang="ru-RU" sz="1400" spc="-9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года</a:t>
            </a:r>
            <a:r>
              <a:rPr lang="ru-RU" sz="1400" spc="-8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подкомиссией по профилактике кризисных </a:t>
            </a:r>
            <a:r>
              <a:rPr lang="ru-RU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состояний</a:t>
            </a:r>
            <a:r>
              <a:rPr lang="ru-RU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среди</a:t>
            </a:r>
            <a:r>
              <a:rPr lang="ru-RU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несовершеннолетних</a:t>
            </a:r>
            <a:r>
              <a:rPr lang="ru-RU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комиссии</a:t>
            </a:r>
            <a:r>
              <a:rPr lang="ru-RU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Государственного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Совета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Российской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Федерации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направлению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«Кадры»</a:t>
            </a:r>
            <a:r>
              <a:rPr lang="ru-RU" sz="14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400" spc="-6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выявления</a:t>
            </a:r>
            <a:r>
              <a:rPr lang="ru-RU" sz="1400" spc="-6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факторов,</a:t>
            </a:r>
            <a:r>
              <a:rPr lang="ru-RU" sz="1400" spc="-6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связанных</a:t>
            </a:r>
            <a:r>
              <a:rPr lang="ru-RU" sz="1400" spc="-6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-6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суицидальным поведением,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факторов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смертности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подростков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от</a:t>
            </a:r>
            <a:r>
              <a:rPr lang="ru-RU" sz="1400" spc="-15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суицидов.</a:t>
            </a:r>
          </a:p>
          <a:p>
            <a:pPr marL="539750" marR="538480" algn="just">
              <a:buNone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539750" marR="53848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В состав аналитической группы вошли представители Администрации Президента Российской Федерации, Аппарата Уполномоченного по правам ребенка при Президенте Российской Федерации, ФГБУ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«Национальный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медицинский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центр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психиатрии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наркологии имени В.П. Сербского» Минздрава России, Федерального ко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ординационного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центра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обеспечению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психологической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службы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системе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образования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Российской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Федерации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ФГБОУ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ВО</a:t>
            </a:r>
            <a:r>
              <a:rPr lang="ru-RU" sz="1400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МГППУ,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ФГБНУ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«Институт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изучения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детства,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семьи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воспитания»,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а</a:t>
            </a:r>
            <a:r>
              <a:rPr lang="ru-RU" sz="1400" spc="-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latin typeface="Tahoma" panose="020B0604030504040204" pitchFamily="34" charset="0"/>
                <a:ea typeface="Tahoma" panose="020B0604030504040204" pitchFamily="34" charset="0"/>
              </a:rPr>
              <a:t>также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аппарата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комиссии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Государственного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Совета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Российской</a:t>
            </a:r>
            <a:r>
              <a:rPr lang="ru-RU" sz="1400" spc="-6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Федерации по направлению «Кадры».</a:t>
            </a:r>
          </a:p>
          <a:p>
            <a:pPr marL="539750" marR="53848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buNone/>
            </a:pP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4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777" y="217155"/>
            <a:ext cx="1444877" cy="17618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1" y="1844039"/>
            <a:ext cx="3171825" cy="31718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3" y="1844039"/>
            <a:ext cx="3170873" cy="3170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63" y="1844040"/>
            <a:ext cx="3170872" cy="3170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37" y="5432635"/>
            <a:ext cx="653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учреждения: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tooltip="Новая версия сайта"/>
              </a:rPr>
              <a:t>cdik-center.ru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 электронной почты: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diagn.prof@bk.ru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8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контактный телефон: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(861)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0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225" y="877062"/>
            <a:ext cx="1832456" cy="1739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44017" y="3899680"/>
            <a:ext cx="7447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2B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3" y="3200400"/>
            <a:ext cx="4449649" cy="3337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261DD-E1C4-3105-0A99-EA3A210B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Методология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0AFB0-AC95-6791-BC51-F38D35B78BF1}"/>
              </a:ext>
            </a:extLst>
          </p:cNvPr>
          <p:cNvSpPr txBox="1"/>
          <p:nvPr/>
        </p:nvSpPr>
        <p:spPr>
          <a:xfrm>
            <a:off x="914800" y="1137704"/>
            <a:ext cx="10362397" cy="565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538480" algn="just">
              <a:lnSpc>
                <a:spcPct val="98000"/>
              </a:lnSpc>
              <a:spcBef>
                <a:spcPts val="1235"/>
              </a:spcBef>
              <a:buNone/>
            </a:pP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Подкомиссией</a:t>
            </a:r>
            <a:r>
              <a:rPr lang="ru-RU" sz="1400" spc="-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профилактике</a:t>
            </a:r>
            <a:r>
              <a:rPr lang="ru-RU" sz="1400" spc="-7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кризисных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состояний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среди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несовершеннолетних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комиссии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Государственного Совета Российской Федерации по направлению «Кадры» с</a:t>
            </a:r>
            <a:r>
              <a:rPr lang="ru-RU" sz="1400" spc="-8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участием</a:t>
            </a:r>
            <a:r>
              <a:rPr lang="ru-RU" sz="1400" spc="-8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представителей</a:t>
            </a:r>
            <a:r>
              <a:rPr lang="ru-RU" sz="1400" spc="-8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Следственного комитета Российской Федерации разработаны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показатели для формирования карты кризисного состояния подростка («суицидальный портрет»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), включающие социально-демографическую  характеристику,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сведения,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формирующие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представление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составе семьи несовершеннолетнего, взаимоотношениях ребенка с ближайшим окружением, пережитых им стрессах, характеристику межличностного взаимодействия с другими людьми, в том числе с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одноклассниками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школе,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также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непосредственно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суицидального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поведения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несовершеннолетнего,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включая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сферу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его</a:t>
            </a:r>
            <a:r>
              <a:rPr lang="ru-RU" sz="1400" spc="-7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суицидального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конфликта.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lnSpc>
                <a:spcPct val="98000"/>
              </a:lnSpc>
              <a:spcBef>
                <a:spcPts val="1090"/>
              </a:spcBef>
              <a:buNone/>
            </a:pP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запросу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подкомиссии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соответствии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данными</a:t>
            </a:r>
            <a:r>
              <a:rPr lang="ru-RU" sz="1400" spc="-4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показателями Следственным</a:t>
            </a:r>
            <a:r>
              <a:rPr lang="ru-RU" sz="1400" spc="-9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комитетом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Российской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Федерации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территориальных следственных органах запрошены характеристики.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lnSpc>
                <a:spcPct val="98000"/>
              </a:lnSpc>
              <a:spcBef>
                <a:spcPts val="1125"/>
              </a:spcBef>
              <a:buNone/>
            </a:pP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Следственными органами изучены материалы уголовных дел по каждому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подростку,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совершившему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суицид,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сформирована</a:t>
            </a:r>
            <a:r>
              <a:rPr lang="ru-RU" sz="1400" spc="-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карта кризисного состояния несовершеннолетних по исследованным регионам в разбивке по годам.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lnSpc>
                <a:spcPct val="98000"/>
              </a:lnSpc>
              <a:spcBef>
                <a:spcPts val="1120"/>
              </a:spcBef>
              <a:buNone/>
            </a:pP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исследовании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были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использованы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материалы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уголовных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дел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фактам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суицидов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389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несовершеннолетних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период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b="1" spc="-4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2021</a:t>
            </a:r>
            <a:r>
              <a:rPr lang="ru-RU" sz="1400" b="1" spc="-4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2023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годы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16</a:t>
            </a:r>
            <a:r>
              <a:rPr lang="ru-RU" sz="1400" b="1" spc="-30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регионах:</a:t>
            </a:r>
            <a:endParaRPr lang="ru-RU" sz="1400" dirty="0">
              <a:solidFill>
                <a:srgbClr val="28659C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lnSpc>
                <a:spcPct val="98000"/>
              </a:lnSpc>
              <a:spcBef>
                <a:spcPts val="1125"/>
              </a:spcBef>
              <a:buNone/>
            </a:pP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Республики</a:t>
            </a:r>
            <a:r>
              <a:rPr lang="ru-RU" sz="1400" spc="-2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Бурятия,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Крым,</a:t>
            </a:r>
            <a:r>
              <a:rPr lang="ru-RU" sz="1400" spc="-2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Марий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Эл;</a:t>
            </a:r>
            <a:r>
              <a:rPr lang="ru-RU" sz="1400" spc="-2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Забайкальский,</a:t>
            </a:r>
            <a:r>
              <a:rPr lang="ru-RU" sz="1400" spc="-3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spc="-1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Краснодар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ский, Пермский, Хабаровский края; Астраханская, Ивановская, Ленинградская,</a:t>
            </a:r>
            <a:r>
              <a:rPr lang="ru-RU" sz="1400" spc="-9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Магаданская,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Новосибирская,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Ульяновская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области; Еврейская автономная область; города федерального значения Санкт-Петербург,</a:t>
            </a:r>
            <a:r>
              <a:rPr lang="ru-RU" sz="1400" spc="-5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Севастополь.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39750" marR="538480" algn="just">
              <a:lnSpc>
                <a:spcPct val="98000"/>
              </a:lnSpc>
              <a:spcBef>
                <a:spcPts val="1120"/>
              </a:spcBef>
              <a:buNone/>
            </a:pP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Аппаратом Уполномоченного при Президенте Российской Федерации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правам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ребенка</a:t>
            </a:r>
            <a:r>
              <a:rPr lang="ru-RU" sz="1400" spc="-5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применением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качественных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400" spc="-6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количественных методов обезличенные данные, представленные Следственным комитетом Российской Федерации, были обобщены. В результате</a:t>
            </a:r>
            <a:r>
              <a:rPr lang="ru-RU" sz="1400" spc="-9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сформирован</a:t>
            </a:r>
            <a:r>
              <a:rPr lang="ru-RU" sz="1400" spc="-85" dirty="0">
                <a:solidFill>
                  <a:srgbClr val="32303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социально-психологический</a:t>
            </a:r>
            <a:r>
              <a:rPr lang="ru-RU" sz="1400" b="1" spc="-8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портрет</a:t>
            </a:r>
            <a:r>
              <a:rPr lang="ru-RU" sz="1400" b="1" spc="-85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2865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несовершеннолетнего, находящегося в кризисном состоянии.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83CC9A-5CF7-0D84-B9AC-86B4CA25B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50F8F-33F8-66E7-E7B3-E1A9C97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34" y="365125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суицидов по полу и возрасту несовершеннолетних </a:t>
            </a:r>
            <a:br>
              <a:rPr lang="ru-RU" sz="28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(всего – 389)</a:t>
            </a:r>
            <a:br>
              <a:rPr lang="ru-RU" sz="28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286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1385B7C-3732-DE82-1057-E6A46917F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097742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44F8CA-6DEC-6CFF-5BDF-5DD6217E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10C2A2-906C-2CE4-CA9E-E6F8A995A017}"/>
              </a:ext>
            </a:extLst>
          </p:cNvPr>
          <p:cNvSpPr txBox="1"/>
          <p:nvPr/>
        </p:nvSpPr>
        <p:spPr>
          <a:xfrm>
            <a:off x="1703298" y="1392189"/>
            <a:ext cx="69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0C007-C948-9326-AA83-316DF5065B4C}"/>
              </a:ext>
            </a:extLst>
          </p:cNvPr>
          <p:cNvSpPr txBox="1"/>
          <p:nvPr/>
        </p:nvSpPr>
        <p:spPr>
          <a:xfrm>
            <a:off x="2357112" y="1302414"/>
            <a:ext cx="519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лет – средний возраст </a:t>
            </a:r>
          </a:p>
          <a:p>
            <a:r>
              <a:rPr lang="ru-RU" dirty="0"/>
              <a:t>совершения суицидальных действий у подростков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3BA22-8762-DCF7-0B6B-4EDFB2B7AE25}"/>
              </a:ext>
            </a:extLst>
          </p:cNvPr>
          <p:cNvSpPr txBox="1"/>
          <p:nvPr/>
        </p:nvSpPr>
        <p:spPr>
          <a:xfrm>
            <a:off x="1703297" y="2766718"/>
            <a:ext cx="3877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8659C"/>
                </a:solidFill>
              </a:rPr>
              <a:t>средний возраст</a:t>
            </a:r>
          </a:p>
          <a:p>
            <a:r>
              <a:rPr lang="ru-RU" dirty="0">
                <a:solidFill>
                  <a:srgbClr val="28659C"/>
                </a:solidFill>
              </a:rPr>
              <a:t>совершения суицидальных действий	</a:t>
            </a:r>
          </a:p>
          <a:p>
            <a:endParaRPr lang="ru-RU" dirty="0">
              <a:solidFill>
                <a:srgbClr val="28659C"/>
              </a:solidFill>
            </a:endParaRPr>
          </a:p>
          <a:p>
            <a:r>
              <a:rPr lang="ru-RU" dirty="0">
                <a:solidFill>
                  <a:srgbClr val="28659C"/>
                </a:solidFill>
              </a:rPr>
              <a:t>случаев суицидальных </a:t>
            </a:r>
          </a:p>
          <a:p>
            <a:r>
              <a:rPr lang="ru-RU" dirty="0">
                <a:solidFill>
                  <a:srgbClr val="28659C"/>
                </a:solidFill>
              </a:rPr>
              <a:t>действий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5DBC9-85D7-1F5B-7C28-36CA9BE43B5B}"/>
              </a:ext>
            </a:extLst>
          </p:cNvPr>
          <p:cNvSpPr txBox="1"/>
          <p:nvPr/>
        </p:nvSpPr>
        <p:spPr>
          <a:xfrm>
            <a:off x="6756934" y="225826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8659C"/>
                </a:solidFill>
              </a:rPr>
              <a:t>мальчики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CFDDF-22FB-CFB8-6CBD-56C1B3146585}"/>
              </a:ext>
            </a:extLst>
          </p:cNvPr>
          <p:cNvSpPr txBox="1"/>
          <p:nvPr/>
        </p:nvSpPr>
        <p:spPr>
          <a:xfrm>
            <a:off x="6917234" y="276671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8659C"/>
                </a:solidFill>
              </a:rPr>
              <a:t>15,1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04B3D-4E79-08DD-2B7C-0DC9147CC529}"/>
              </a:ext>
            </a:extLst>
          </p:cNvPr>
          <p:cNvSpPr txBox="1"/>
          <p:nvPr/>
        </p:nvSpPr>
        <p:spPr>
          <a:xfrm>
            <a:off x="6962117" y="367708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8659C"/>
                </a:solidFill>
              </a:rPr>
              <a:t>224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29EE0-6275-2BD6-0E60-30853F2BC35C}"/>
              </a:ext>
            </a:extLst>
          </p:cNvPr>
          <p:cNvSpPr txBox="1"/>
          <p:nvPr/>
        </p:nvSpPr>
        <p:spPr>
          <a:xfrm>
            <a:off x="8826838" y="2258266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девочки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98EA2-6FC8-3B48-5CC4-ACBD85B59146}"/>
              </a:ext>
            </a:extLst>
          </p:cNvPr>
          <p:cNvSpPr txBox="1"/>
          <p:nvPr/>
        </p:nvSpPr>
        <p:spPr>
          <a:xfrm>
            <a:off x="8915548" y="276671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14,6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E25C8-1954-9AD7-69AB-6D6D3B84E2A7}"/>
              </a:ext>
            </a:extLst>
          </p:cNvPr>
          <p:cNvSpPr txBox="1"/>
          <p:nvPr/>
        </p:nvSpPr>
        <p:spPr>
          <a:xfrm>
            <a:off x="8960431" y="367708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36A562-EBAC-1ED3-1794-367DFCC2E7CF}"/>
              </a:ext>
            </a:extLst>
          </p:cNvPr>
          <p:cNvSpPr txBox="1"/>
          <p:nvPr/>
        </p:nvSpPr>
        <p:spPr>
          <a:xfrm>
            <a:off x="1703297" y="5062019"/>
            <a:ext cx="8166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3 года (с 2021 по 2023 год) в представленных субъектах несовершеннолетние </a:t>
            </a:r>
          </a:p>
          <a:p>
            <a:r>
              <a:rPr lang="ru-RU" dirty="0"/>
              <a:t>мужского пола  совершили в 1.3 раза больше суицидальных действий, </a:t>
            </a:r>
          </a:p>
          <a:p>
            <a:r>
              <a:rPr lang="ru-RU" dirty="0"/>
              <a:t>чем подростки женского пола.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39628-3CC6-FD06-424B-17B110A3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243C-E624-E0F6-B772-C7389A59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Стрессы и неблагополучие за последний год</a:t>
            </a:r>
            <a:b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(мотивация суицидального поведения)</a:t>
            </a:r>
            <a:b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500" b="1" dirty="0">
              <a:solidFill>
                <a:srgbClr val="286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110F49C-5796-F7B8-82A8-A6AECE691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902703"/>
              </p:ext>
            </p:extLst>
          </p:nvPr>
        </p:nvGraphicFramePr>
        <p:xfrm>
          <a:off x="1934678" y="1340730"/>
          <a:ext cx="82253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DCC42-B223-2BAC-D064-143772DB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1443-0C8D-03A7-B44E-9112B044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57" y="37475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совершения суицида</a:t>
            </a:r>
            <a:b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500" b="1" dirty="0">
              <a:solidFill>
                <a:srgbClr val="2865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18F8-67D2-8B11-6387-687355E3E2B2}"/>
              </a:ext>
            </a:extLst>
          </p:cNvPr>
          <p:cNvSpPr txBox="1"/>
          <p:nvPr/>
        </p:nvSpPr>
        <p:spPr>
          <a:xfrm>
            <a:off x="5637320" y="29562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3D74A3A-FA51-A459-2530-4515A8010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451816"/>
              </p:ext>
            </p:extLst>
          </p:nvPr>
        </p:nvGraphicFramePr>
        <p:xfrm>
          <a:off x="2030520" y="1358186"/>
          <a:ext cx="8128000" cy="505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7CBFB4-1E12-3853-D6B6-025C959E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6868143-6314-7197-0D08-274D8856F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28862"/>
              </p:ext>
            </p:extLst>
          </p:nvPr>
        </p:nvGraphicFramePr>
        <p:xfrm>
          <a:off x="2032000" y="1303052"/>
          <a:ext cx="8128000" cy="397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834CEE-A761-DB0B-0CBC-41C37D9EED6A}"/>
              </a:ext>
            </a:extLst>
          </p:cNvPr>
          <p:cNvSpPr txBox="1"/>
          <p:nvPr/>
        </p:nvSpPr>
        <p:spPr>
          <a:xfrm>
            <a:off x="4900204" y="575726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F5B69-8BA1-A2C4-66DC-87A4DB0AFDE0}"/>
              </a:ext>
            </a:extLst>
          </p:cNvPr>
          <p:cNvSpPr txBox="1"/>
          <p:nvPr/>
        </p:nvSpPr>
        <p:spPr>
          <a:xfrm>
            <a:off x="5794409" y="5674431"/>
            <a:ext cx="5177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суицидов приходятся на учащихся </a:t>
            </a:r>
          </a:p>
          <a:p>
            <a:r>
              <a:rPr lang="ru-RU" dirty="0"/>
              <a:t>профессиональных образовательных организаций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76A42-E36B-FB25-4BA4-EFE1618123BF}"/>
              </a:ext>
            </a:extLst>
          </p:cNvPr>
          <p:cNvSpPr txBox="1"/>
          <p:nvPr/>
        </p:nvSpPr>
        <p:spPr>
          <a:xfrm>
            <a:off x="5303520" y="577516"/>
            <a:ext cx="18133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DBD63C-E522-0DB4-3507-E3669B76F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55" y="140015"/>
            <a:ext cx="1731414" cy="1761897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27993535"/>
              </p:ext>
            </p:extLst>
          </p:nvPr>
        </p:nvGraphicFramePr>
        <p:xfrm>
          <a:off x="2514597" y="1664603"/>
          <a:ext cx="7162801" cy="440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2F790F-307C-4BBF-13A2-4A0298976372}"/>
              </a:ext>
            </a:extLst>
          </p:cNvPr>
          <p:cNvSpPr txBox="1"/>
          <p:nvPr/>
        </p:nvSpPr>
        <p:spPr>
          <a:xfrm>
            <a:off x="4372608" y="643936"/>
            <a:ext cx="344677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rgbClr val="286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к учебе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8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3747</TotalTime>
  <Words>1145</Words>
  <Application>Microsoft Office PowerPoint</Application>
  <DocSecurity>0</DocSecurity>
  <PresentationFormat>Широкоэкранный</PresentationFormat>
  <Paragraphs>114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Методология исследования</vt:lpstr>
      <vt:lpstr>Количество суицидов по полу и возрасту несовершеннолетних  (всего – 389) </vt:lpstr>
      <vt:lpstr>Презентация PowerPoint</vt:lpstr>
      <vt:lpstr>Стрессы и неблагополучие за последний год (мотивация суицидального поведения) </vt:lpstr>
      <vt:lpstr>Способы совершения суицида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совершения суицида</vt:lpstr>
      <vt:lpstr>Презентация PowerPoint</vt:lpstr>
      <vt:lpstr>Презентация PowerPoint</vt:lpstr>
      <vt:lpstr>Презентация PowerPoint</vt:lpstr>
      <vt:lpstr>Законченный суицид и суицидальные попытки  в ближайшем окружении</vt:lpstr>
      <vt:lpstr>Попытки суицида и самоповреждающее поведение</vt:lpstr>
      <vt:lpstr>Портрет несовершеннолетнего  с суицидальным поведением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201</cp:revision>
  <cp:lastPrinted>2025-09-16T11:43:57Z</cp:lastPrinted>
  <dcterms:created xsi:type="dcterms:W3CDTF">2025-01-09T09:37:13Z</dcterms:created>
  <dcterms:modified xsi:type="dcterms:W3CDTF">2025-10-08T09:03:24Z</dcterms:modified>
</cp:coreProperties>
</file>