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1"/>
  </p:notesMasterIdLst>
  <p:sldIdLst>
    <p:sldId id="281" r:id="rId2"/>
    <p:sldId id="283" r:id="rId3"/>
    <p:sldId id="269" r:id="rId4"/>
    <p:sldId id="270" r:id="rId5"/>
    <p:sldId id="271" r:id="rId6"/>
    <p:sldId id="272" r:id="rId7"/>
    <p:sldId id="284" r:id="rId8"/>
    <p:sldId id="291" r:id="rId9"/>
    <p:sldId id="292" r:id="rId10"/>
    <p:sldId id="293" r:id="rId11"/>
    <p:sldId id="294" r:id="rId12"/>
    <p:sldId id="282" r:id="rId13"/>
    <p:sldId id="274" r:id="rId14"/>
    <p:sldId id="275" r:id="rId15"/>
    <p:sldId id="276" r:id="rId16"/>
    <p:sldId id="277" r:id="rId17"/>
    <p:sldId id="290" r:id="rId18"/>
    <p:sldId id="289" r:id="rId19"/>
    <p:sldId id="279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FF91059D-5CC4-4C9D-8799-F8F93FDA8E61}">
          <p14:sldIdLst/>
        </p14:section>
        <p14:section name="Раздел без заголовка" id="{56E8FA6E-D87F-48E9-BEF3-563678A929B0}">
          <p14:sldIdLst>
            <p14:sldId id="281"/>
            <p14:sldId id="283"/>
            <p14:sldId id="269"/>
            <p14:sldId id="270"/>
            <p14:sldId id="271"/>
            <p14:sldId id="272"/>
            <p14:sldId id="284"/>
            <p14:sldId id="285"/>
            <p14:sldId id="286"/>
            <p14:sldId id="287"/>
            <p14:sldId id="288"/>
            <p14:sldId id="282"/>
            <p14:sldId id="274"/>
            <p14:sldId id="275"/>
            <p14:sldId id="276"/>
            <p14:sldId id="277"/>
            <p14:sldId id="290"/>
            <p14:sldId id="289"/>
            <p14:sldId id="27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C0"/>
    <a:srgbClr val="CCFF99"/>
    <a:srgbClr val="D21E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708" autoAdjust="0"/>
  </p:normalViewPr>
  <p:slideViewPr>
    <p:cSldViewPr>
      <p:cViewPr varScale="1">
        <p:scale>
          <a:sx n="110" d="100"/>
          <a:sy n="110" d="100"/>
        </p:scale>
        <p:origin x="-16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9BCBA-FC4D-4443-B832-4D4F7D7150A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03EB73-E933-4460-852E-FAE8DB367740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Похвала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51C58B5-F584-42AA-B5DC-77CB37A5B640}" type="parTrans" cxnId="{8F0B8BE3-0B3F-4333-8842-0BB63929A138}">
      <dgm:prSet/>
      <dgm:spPr/>
      <dgm:t>
        <a:bodyPr/>
        <a:lstStyle/>
        <a:p>
          <a:endParaRPr lang="ru-RU"/>
        </a:p>
      </dgm:t>
    </dgm:pt>
    <dgm:pt modelId="{FC93231B-C51B-4BBE-A0A1-347777819850}" type="sibTrans" cxnId="{8F0B8BE3-0B3F-4333-8842-0BB63929A138}">
      <dgm:prSet/>
      <dgm:spPr/>
      <dgm:t>
        <a:bodyPr/>
        <a:lstStyle/>
        <a:p>
          <a:endParaRPr lang="ru-RU"/>
        </a:p>
      </dgm:t>
    </dgm:pt>
    <dgm:pt modelId="{FBA4B26B-DA20-41BC-9B15-A524350D4078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Критика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FCD5965-692C-4DF4-93F3-458E10595E04}" type="parTrans" cxnId="{E9D28BBA-AF6E-4D8F-A6D9-88925E1B3DAB}">
      <dgm:prSet/>
      <dgm:spPr/>
      <dgm:t>
        <a:bodyPr/>
        <a:lstStyle/>
        <a:p>
          <a:endParaRPr lang="ru-RU"/>
        </a:p>
      </dgm:t>
    </dgm:pt>
    <dgm:pt modelId="{ADC74B43-AF23-4308-92B4-83D4FBE1822C}" type="sibTrans" cxnId="{E9D28BBA-AF6E-4D8F-A6D9-88925E1B3DAB}">
      <dgm:prSet/>
      <dgm:spPr/>
      <dgm:t>
        <a:bodyPr/>
        <a:lstStyle/>
        <a:p>
          <a:endParaRPr lang="ru-RU"/>
        </a:p>
      </dgm:t>
    </dgm:pt>
    <dgm:pt modelId="{4E474138-629F-4A7D-9E88-C5BE9BE92109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Похвала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B57E5F9-6B34-4FB9-A094-90B334AABAD1}" type="parTrans" cxnId="{942A6872-0B9F-4B16-85CD-698587C1C0B5}">
      <dgm:prSet/>
      <dgm:spPr/>
      <dgm:t>
        <a:bodyPr/>
        <a:lstStyle/>
        <a:p>
          <a:endParaRPr lang="ru-RU"/>
        </a:p>
      </dgm:t>
    </dgm:pt>
    <dgm:pt modelId="{8C505493-65A2-411E-9BB9-6EA5F2E7CA68}" type="sibTrans" cxnId="{942A6872-0B9F-4B16-85CD-698587C1C0B5}">
      <dgm:prSet/>
      <dgm:spPr/>
      <dgm:t>
        <a:bodyPr/>
        <a:lstStyle/>
        <a:p>
          <a:endParaRPr lang="ru-RU"/>
        </a:p>
      </dgm:t>
    </dgm:pt>
    <dgm:pt modelId="{AE55D982-9FB9-4320-88F7-49D6326FC3C8}" type="pres">
      <dgm:prSet presAssocID="{8D99BCBA-FC4D-4443-B832-4D4F7D7150A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45065F-0EA1-4E57-93FB-3F7377308610}" type="pres">
      <dgm:prSet presAssocID="{8D99BCBA-FC4D-4443-B832-4D4F7D7150A2}" presName="dummyMaxCanvas" presStyleCnt="0">
        <dgm:presLayoutVars/>
      </dgm:prSet>
      <dgm:spPr/>
    </dgm:pt>
    <dgm:pt modelId="{FD3B3A22-CAC0-4EB7-8955-BD176230EB88}" type="pres">
      <dgm:prSet presAssocID="{8D99BCBA-FC4D-4443-B832-4D4F7D7150A2}" presName="ThreeNodes_1" presStyleLbl="node1" presStyleIdx="0" presStyleCnt="3" custScaleX="96214" custScaleY="56135" custLinFactNeighborX="18976" custLinFactNeighborY="-7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9034C-80BF-439A-9E5A-270078667EBD}" type="pres">
      <dgm:prSet presAssocID="{8D99BCBA-FC4D-4443-B832-4D4F7D7150A2}" presName="ThreeNodes_2" presStyleLbl="node1" presStyleIdx="1" presStyleCnt="3" custScaleX="98671" custScaleY="61169" custLinFactNeighborX="9488" custLinFactNeighborY="3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45021-A1E0-4545-96B2-8C3990700953}" type="pres">
      <dgm:prSet presAssocID="{8D99BCBA-FC4D-4443-B832-4D4F7D7150A2}" presName="ThreeNodes_3" presStyleLbl="node1" presStyleIdx="2" presStyleCnt="3" custScaleX="97352" custScaleY="62442" custLinFactNeighborX="1898" custLinFactNeighborY="17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5B473-2A46-4ADC-BB6D-EAC931C46357}" type="pres">
      <dgm:prSet presAssocID="{8D99BCBA-FC4D-4443-B832-4D4F7D7150A2}" presName="ThreeConn_1-2" presStyleLbl="fgAccFollowNode1" presStyleIdx="0" presStyleCnt="2" custLinFactNeighborX="-75833" custLinFactNeighborY="-5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3B9E4-D9E8-4A34-AB45-FB4105E2F93D}" type="pres">
      <dgm:prSet presAssocID="{8D99BCBA-FC4D-4443-B832-4D4F7D7150A2}" presName="ThreeConn_2-3" presStyleLbl="fgAccFollowNode1" presStyleIdx="1" presStyleCnt="2" custLinFactX="-8388" custLinFactNeighborX="-100000" custLinFactNeighborY="17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50789-CF53-45A1-A695-472018F9DA36}" type="pres">
      <dgm:prSet presAssocID="{8D99BCBA-FC4D-4443-B832-4D4F7D7150A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C26E5-9C53-4713-A2EF-FC647EF0EEB8}" type="pres">
      <dgm:prSet presAssocID="{8D99BCBA-FC4D-4443-B832-4D4F7D7150A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7743A-303E-4C03-8770-A81B6730AB87}" type="pres">
      <dgm:prSet presAssocID="{8D99BCBA-FC4D-4443-B832-4D4F7D7150A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9CB3E3-2553-4DD9-8967-BAC7F56A4524}" type="presOf" srcId="{5403EB73-E933-4460-852E-FAE8DB367740}" destId="{2AF50789-CF53-45A1-A695-472018F9DA36}" srcOrd="1" destOrd="0" presId="urn:microsoft.com/office/officeart/2005/8/layout/vProcess5"/>
    <dgm:cxn modelId="{3A4EDF4E-D4FD-40F1-8C8F-B4050A2ED5D0}" type="presOf" srcId="{FBA4B26B-DA20-41BC-9B15-A524350D4078}" destId="{FA4C26E5-9C53-4713-A2EF-FC647EF0EEB8}" srcOrd="1" destOrd="0" presId="urn:microsoft.com/office/officeart/2005/8/layout/vProcess5"/>
    <dgm:cxn modelId="{8F0B8BE3-0B3F-4333-8842-0BB63929A138}" srcId="{8D99BCBA-FC4D-4443-B832-4D4F7D7150A2}" destId="{5403EB73-E933-4460-852E-FAE8DB367740}" srcOrd="0" destOrd="0" parTransId="{F51C58B5-F584-42AA-B5DC-77CB37A5B640}" sibTransId="{FC93231B-C51B-4BBE-A0A1-347777819850}"/>
    <dgm:cxn modelId="{FEC55331-C2EB-4E45-9BF1-B6D11EEED02E}" type="presOf" srcId="{ADC74B43-AF23-4308-92B4-83D4FBE1822C}" destId="{5253B9E4-D9E8-4A34-AB45-FB4105E2F93D}" srcOrd="0" destOrd="0" presId="urn:microsoft.com/office/officeart/2005/8/layout/vProcess5"/>
    <dgm:cxn modelId="{41618BFB-2E06-43BF-9600-0A2EA9E12BD4}" type="presOf" srcId="{4E474138-629F-4A7D-9E88-C5BE9BE92109}" destId="{75F45021-A1E0-4545-96B2-8C3990700953}" srcOrd="0" destOrd="0" presId="urn:microsoft.com/office/officeart/2005/8/layout/vProcess5"/>
    <dgm:cxn modelId="{658B6EA5-4D05-448A-A9D7-6B3049FBD3B1}" type="presOf" srcId="{4E474138-629F-4A7D-9E88-C5BE9BE92109}" destId="{B8F7743A-303E-4C03-8770-A81B6730AB87}" srcOrd="1" destOrd="0" presId="urn:microsoft.com/office/officeart/2005/8/layout/vProcess5"/>
    <dgm:cxn modelId="{942A6872-0B9F-4B16-85CD-698587C1C0B5}" srcId="{8D99BCBA-FC4D-4443-B832-4D4F7D7150A2}" destId="{4E474138-629F-4A7D-9E88-C5BE9BE92109}" srcOrd="2" destOrd="0" parTransId="{8B57E5F9-6B34-4FB9-A094-90B334AABAD1}" sibTransId="{8C505493-65A2-411E-9BB9-6EA5F2E7CA68}"/>
    <dgm:cxn modelId="{3BB5E42C-6740-4E4D-B103-9DFAF63A5118}" type="presOf" srcId="{8D99BCBA-FC4D-4443-B832-4D4F7D7150A2}" destId="{AE55D982-9FB9-4320-88F7-49D6326FC3C8}" srcOrd="0" destOrd="0" presId="urn:microsoft.com/office/officeart/2005/8/layout/vProcess5"/>
    <dgm:cxn modelId="{683E86B7-597D-4EF1-ACCF-1E57243A68B5}" type="presOf" srcId="{5403EB73-E933-4460-852E-FAE8DB367740}" destId="{FD3B3A22-CAC0-4EB7-8955-BD176230EB88}" srcOrd="0" destOrd="0" presId="urn:microsoft.com/office/officeart/2005/8/layout/vProcess5"/>
    <dgm:cxn modelId="{635CC401-6953-4E4A-BF61-9B550CD6310C}" type="presOf" srcId="{FBA4B26B-DA20-41BC-9B15-A524350D4078}" destId="{5179034C-80BF-439A-9E5A-270078667EBD}" srcOrd="0" destOrd="0" presId="urn:microsoft.com/office/officeart/2005/8/layout/vProcess5"/>
    <dgm:cxn modelId="{2039EDA2-D3CA-4E03-815B-BD348FB4409E}" type="presOf" srcId="{FC93231B-C51B-4BBE-A0A1-347777819850}" destId="{EAF5B473-2A46-4ADC-BB6D-EAC931C46357}" srcOrd="0" destOrd="0" presId="urn:microsoft.com/office/officeart/2005/8/layout/vProcess5"/>
    <dgm:cxn modelId="{E9D28BBA-AF6E-4D8F-A6D9-88925E1B3DAB}" srcId="{8D99BCBA-FC4D-4443-B832-4D4F7D7150A2}" destId="{FBA4B26B-DA20-41BC-9B15-A524350D4078}" srcOrd="1" destOrd="0" parTransId="{0FCD5965-692C-4DF4-93F3-458E10595E04}" sibTransId="{ADC74B43-AF23-4308-92B4-83D4FBE1822C}"/>
    <dgm:cxn modelId="{05BE1E15-C088-457E-94EC-B64AF5ECCAA1}" type="presParOf" srcId="{AE55D982-9FB9-4320-88F7-49D6326FC3C8}" destId="{0545065F-0EA1-4E57-93FB-3F7377308610}" srcOrd="0" destOrd="0" presId="urn:microsoft.com/office/officeart/2005/8/layout/vProcess5"/>
    <dgm:cxn modelId="{9BC9279C-66F9-483A-807F-2E7EF3BAFA8D}" type="presParOf" srcId="{AE55D982-9FB9-4320-88F7-49D6326FC3C8}" destId="{FD3B3A22-CAC0-4EB7-8955-BD176230EB88}" srcOrd="1" destOrd="0" presId="urn:microsoft.com/office/officeart/2005/8/layout/vProcess5"/>
    <dgm:cxn modelId="{AC0ED72F-00D6-4C46-8FC0-B54BF699E3E9}" type="presParOf" srcId="{AE55D982-9FB9-4320-88F7-49D6326FC3C8}" destId="{5179034C-80BF-439A-9E5A-270078667EBD}" srcOrd="2" destOrd="0" presId="urn:microsoft.com/office/officeart/2005/8/layout/vProcess5"/>
    <dgm:cxn modelId="{9EAC713F-EA26-4FD0-B623-0279B0CD9BE4}" type="presParOf" srcId="{AE55D982-9FB9-4320-88F7-49D6326FC3C8}" destId="{75F45021-A1E0-4545-96B2-8C3990700953}" srcOrd="3" destOrd="0" presId="urn:microsoft.com/office/officeart/2005/8/layout/vProcess5"/>
    <dgm:cxn modelId="{2D54001F-8940-43DB-A30C-E6EF955E5991}" type="presParOf" srcId="{AE55D982-9FB9-4320-88F7-49D6326FC3C8}" destId="{EAF5B473-2A46-4ADC-BB6D-EAC931C46357}" srcOrd="4" destOrd="0" presId="urn:microsoft.com/office/officeart/2005/8/layout/vProcess5"/>
    <dgm:cxn modelId="{9AB8D447-61D9-40D1-9EAB-A6AEE07381E1}" type="presParOf" srcId="{AE55D982-9FB9-4320-88F7-49D6326FC3C8}" destId="{5253B9E4-D9E8-4A34-AB45-FB4105E2F93D}" srcOrd="5" destOrd="0" presId="urn:microsoft.com/office/officeart/2005/8/layout/vProcess5"/>
    <dgm:cxn modelId="{B01294B2-1F7F-4CF2-AB63-094387D251AB}" type="presParOf" srcId="{AE55D982-9FB9-4320-88F7-49D6326FC3C8}" destId="{2AF50789-CF53-45A1-A695-472018F9DA36}" srcOrd="6" destOrd="0" presId="urn:microsoft.com/office/officeart/2005/8/layout/vProcess5"/>
    <dgm:cxn modelId="{62522088-31F7-4616-BE2C-F5208929074F}" type="presParOf" srcId="{AE55D982-9FB9-4320-88F7-49D6326FC3C8}" destId="{FA4C26E5-9C53-4713-A2EF-FC647EF0EEB8}" srcOrd="7" destOrd="0" presId="urn:microsoft.com/office/officeart/2005/8/layout/vProcess5"/>
    <dgm:cxn modelId="{37A32BCA-AAC9-4476-A1C3-EB146FE9DB24}" type="presParOf" srcId="{AE55D982-9FB9-4320-88F7-49D6326FC3C8}" destId="{B8F7743A-303E-4C03-8770-A81B6730AB8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3B3A22-CAC0-4EB7-8955-BD176230EB88}">
      <dsp:nvSpPr>
        <dsp:cNvPr id="0" name=""/>
        <dsp:cNvSpPr/>
      </dsp:nvSpPr>
      <dsp:spPr>
        <a:xfrm>
          <a:off x="791910" y="176876"/>
          <a:ext cx="3651007" cy="696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Похвала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1910" y="176876"/>
        <a:ext cx="2432321" cy="696745"/>
      </dsp:txXfrm>
    </dsp:sp>
    <dsp:sp modelId="{5179034C-80BF-439A-9E5A-270078667EBD}">
      <dsp:nvSpPr>
        <dsp:cNvPr id="0" name=""/>
        <dsp:cNvSpPr/>
      </dsp:nvSpPr>
      <dsp:spPr>
        <a:xfrm>
          <a:off x="720078" y="1728194"/>
          <a:ext cx="3744242" cy="759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Критика 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078" y="1728194"/>
        <a:ext cx="2617812" cy="759227"/>
      </dsp:txXfrm>
    </dsp:sp>
    <dsp:sp modelId="{75F45021-A1E0-4545-96B2-8C3990700953}">
      <dsp:nvSpPr>
        <dsp:cNvPr id="0" name=""/>
        <dsp:cNvSpPr/>
      </dsp:nvSpPr>
      <dsp:spPr>
        <a:xfrm>
          <a:off x="770131" y="3345239"/>
          <a:ext cx="3694190" cy="775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Похвала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0131" y="3345239"/>
        <a:ext cx="2582818" cy="775027"/>
      </dsp:txXfrm>
    </dsp:sp>
    <dsp:sp modelId="{EAF5B473-2A46-4ADC-BB6D-EAC931C46357}">
      <dsp:nvSpPr>
        <dsp:cNvPr id="0" name=""/>
        <dsp:cNvSpPr/>
      </dsp:nvSpPr>
      <dsp:spPr>
        <a:xfrm>
          <a:off x="2376092" y="896964"/>
          <a:ext cx="806777" cy="806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2376092" y="896964"/>
        <a:ext cx="806777" cy="806777"/>
      </dsp:txXfrm>
    </dsp:sp>
    <dsp:sp modelId="{5253B9E4-D9E8-4A34-AB45-FB4105E2F93D}">
      <dsp:nvSpPr>
        <dsp:cNvPr id="0" name=""/>
        <dsp:cNvSpPr/>
      </dsp:nvSpPr>
      <dsp:spPr>
        <a:xfrm>
          <a:off x="2448269" y="2520278"/>
          <a:ext cx="806777" cy="806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2448269" y="2520278"/>
        <a:ext cx="806777" cy="806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2605F-42EE-4F60-8221-C059E6F9D2C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45FD6-056D-4D09-A4C6-5345AA94B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97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2694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2694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1803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7053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2694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269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2694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2694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2694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2694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2694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2694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2694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2424-2D33-48B7-AFAD-7551DC625484}" type="datetime1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287E-4C4C-465F-B8BB-73185DFFBABC}" type="datetime1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05CD-E665-449C-B76E-960B835A1FAD}" type="datetime1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0B3-A2F4-43EF-BEC2-1B3B9F5C26E2}" type="datetime1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A6B-EE73-4364-B9A5-D450A26E8E40}" type="datetime1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2CE2-047F-4ADD-97E1-59C14F10DCB6}" type="datetime1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03EA-804E-4942-A4B2-C466B1492A71}" type="datetime1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286D-B158-4ED7-926A-ADDBBE5EDB8D}" type="datetime1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4601-8F23-4C96-B238-CD4307D11428}" type="datetime1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323C-05C9-4BA9-90CC-98051398B46A}" type="datetime1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A3A1-AB3C-4B4F-9882-C556F8B058EF}" type="datetime1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B39D07-E851-4D74-A440-D76CF11BC3BD}" type="datetime1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55050" y="1811437"/>
            <a:ext cx="776159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поддержать подростка </a:t>
            </a:r>
            <a:endParaRPr lang="ru-RU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трудной ситуации.</a:t>
            </a:r>
          </a:p>
          <a:p>
            <a:pPr algn="ctr"/>
            <a:r>
              <a:rPr lang="ru-RU" sz="32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 и </a:t>
            </a:r>
            <a:r>
              <a:rPr lang="ru-RU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</a:t>
            </a:r>
            <a:endParaRPr lang="ru-RU" sz="32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араллелограмм 24"/>
          <p:cNvSpPr/>
          <p:nvPr/>
        </p:nvSpPr>
        <p:spPr>
          <a:xfrm>
            <a:off x="-36512" y="55913"/>
            <a:ext cx="9156849" cy="949954"/>
          </a:xfrm>
          <a:prstGeom prst="parallelogram">
            <a:avLst>
              <a:gd name="adj" fmla="val 37012"/>
            </a:avLst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араллелограмм 26"/>
          <p:cNvSpPr/>
          <p:nvPr/>
        </p:nvSpPr>
        <p:spPr>
          <a:xfrm>
            <a:off x="399383" y="1520791"/>
            <a:ext cx="513117" cy="36003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араллелограмм 27"/>
          <p:cNvSpPr/>
          <p:nvPr/>
        </p:nvSpPr>
        <p:spPr>
          <a:xfrm>
            <a:off x="7443866" y="3866598"/>
            <a:ext cx="748263" cy="42758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959901" y="2138861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18"/>
          <p:cNvSpPr/>
          <p:nvPr/>
        </p:nvSpPr>
        <p:spPr>
          <a:xfrm>
            <a:off x="389240" y="2915120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араллелограмм 22"/>
          <p:cNvSpPr/>
          <p:nvPr/>
        </p:nvSpPr>
        <p:spPr>
          <a:xfrm>
            <a:off x="508873" y="223367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араллелограмм 31"/>
          <p:cNvSpPr/>
          <p:nvPr/>
        </p:nvSpPr>
        <p:spPr>
          <a:xfrm>
            <a:off x="7035056" y="4513138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араллелограмм 32"/>
          <p:cNvSpPr/>
          <p:nvPr/>
        </p:nvSpPr>
        <p:spPr>
          <a:xfrm>
            <a:off x="7887329" y="523839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араллелограмм 33"/>
          <p:cNvSpPr/>
          <p:nvPr/>
        </p:nvSpPr>
        <p:spPr>
          <a:xfrm>
            <a:off x="450911" y="560048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араллелограмм 34"/>
          <p:cNvSpPr/>
          <p:nvPr/>
        </p:nvSpPr>
        <p:spPr>
          <a:xfrm>
            <a:off x="495598" y="481140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араллелограмм 35"/>
          <p:cNvSpPr/>
          <p:nvPr/>
        </p:nvSpPr>
        <p:spPr>
          <a:xfrm>
            <a:off x="7393418" y="922253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араллелограмм 36"/>
          <p:cNvSpPr/>
          <p:nvPr/>
        </p:nvSpPr>
        <p:spPr>
          <a:xfrm>
            <a:off x="7587860" y="151093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араллелограмм 37"/>
          <p:cNvSpPr/>
          <p:nvPr/>
        </p:nvSpPr>
        <p:spPr>
          <a:xfrm>
            <a:off x="8096332" y="1259683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араллелограмм 20"/>
          <p:cNvSpPr/>
          <p:nvPr/>
        </p:nvSpPr>
        <p:spPr>
          <a:xfrm>
            <a:off x="897515" y="5040689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6" y="76110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34707" y="70000"/>
            <a:ext cx="7165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осуществляющее психолого-педагогическую и медико-социальную помощь «Центр диагностики и консультирования» Краснодарского края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Тамара\Desktop\uspokoit-podrug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7520" y="3381097"/>
            <a:ext cx="4488784" cy="2493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49848" y="60585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20 февраля 2020 года</a:t>
            </a:r>
          </a:p>
          <a:p>
            <a:pPr algn="ctr"/>
            <a:r>
              <a:rPr lang="ru-RU" altLang="ru-RU" b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altLang="ru-RU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Краснодар</a:t>
            </a:r>
          </a:p>
        </p:txBody>
      </p:sp>
    </p:spTree>
    <p:extLst>
      <p:ext uri="{BB962C8B-B14F-4D97-AF65-F5344CB8AC3E}">
        <p14:creationId xmlns:p14="http://schemas.microsoft.com/office/powerpoint/2010/main" xmlns="" val="95388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Критика.</a:t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«Слоеный пирог негативной обратной связи»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srgbClr val="FF0000"/>
                </a:solidFill>
              </a:rPr>
              <a:pPr/>
              <a:t>10</a:t>
            </a:fld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339752" y="1772816"/>
          <a:ext cx="4464322" cy="413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275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Используйте юмор для того, чтобы: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srgbClr val="FF0000"/>
                </a:solidFill>
              </a:rPr>
              <a:pPr/>
              <a:t>11</a:t>
            </a:fld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628800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снять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напряжение в потенциально конфликтной ситуации;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обозначить свой доброжелательный настрой и установить контакт;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сказать просто 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сложном.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5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99867" y="1400197"/>
            <a:ext cx="776159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родителям </a:t>
            </a:r>
          </a:p>
          <a:p>
            <a:pPr algn="ctr"/>
            <a:r>
              <a:rPr lang="ru-RU" sz="3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 представителям) детей с ОВЗ </a:t>
            </a:r>
          </a:p>
          <a:p>
            <a:pPr algn="ctr"/>
            <a:r>
              <a:rPr lang="ru-RU" sz="3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сложных жизненных ситуациях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97776" y="5665378"/>
            <a:ext cx="45636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altLang="ru-RU" sz="1600" b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Кравчук Анастасия Геннадиевна, </a:t>
            </a:r>
          </a:p>
          <a:p>
            <a:r>
              <a:rPr lang="ru-RU" altLang="ru-RU" sz="1600" b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педагог-психолог ГБОУ школы-интерната № 1 ст. Елизаветинской</a:t>
            </a:r>
            <a:endParaRPr lang="ru-RU" altLang="ru-RU" sz="1600" b="1" dirty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араллелограмм 25"/>
          <p:cNvSpPr/>
          <p:nvPr/>
        </p:nvSpPr>
        <p:spPr>
          <a:xfrm>
            <a:off x="7283060" y="3207507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араллелограмм 26"/>
          <p:cNvSpPr/>
          <p:nvPr/>
        </p:nvSpPr>
        <p:spPr>
          <a:xfrm>
            <a:off x="399383" y="1520791"/>
            <a:ext cx="513117" cy="36003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араллелограмм 27"/>
          <p:cNvSpPr/>
          <p:nvPr/>
        </p:nvSpPr>
        <p:spPr>
          <a:xfrm>
            <a:off x="7443866" y="3866598"/>
            <a:ext cx="748263" cy="42758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959901" y="2138861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18"/>
          <p:cNvSpPr/>
          <p:nvPr/>
        </p:nvSpPr>
        <p:spPr>
          <a:xfrm>
            <a:off x="389240" y="2915120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араллелограмм 22"/>
          <p:cNvSpPr/>
          <p:nvPr/>
        </p:nvSpPr>
        <p:spPr>
          <a:xfrm>
            <a:off x="508873" y="223367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араллелограмм 31"/>
          <p:cNvSpPr/>
          <p:nvPr/>
        </p:nvSpPr>
        <p:spPr>
          <a:xfrm>
            <a:off x="7035056" y="4513138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араллелограмм 32"/>
          <p:cNvSpPr/>
          <p:nvPr/>
        </p:nvSpPr>
        <p:spPr>
          <a:xfrm>
            <a:off x="7887329" y="523839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араллелограмм 33"/>
          <p:cNvSpPr/>
          <p:nvPr/>
        </p:nvSpPr>
        <p:spPr>
          <a:xfrm>
            <a:off x="450911" y="560048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араллелограмм 34"/>
          <p:cNvSpPr/>
          <p:nvPr/>
        </p:nvSpPr>
        <p:spPr>
          <a:xfrm>
            <a:off x="495598" y="481140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араллелограмм 35"/>
          <p:cNvSpPr/>
          <p:nvPr/>
        </p:nvSpPr>
        <p:spPr>
          <a:xfrm>
            <a:off x="7393418" y="922253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араллелограмм 37"/>
          <p:cNvSpPr/>
          <p:nvPr/>
        </p:nvSpPr>
        <p:spPr>
          <a:xfrm>
            <a:off x="8096332" y="1259683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араллелограмм 20"/>
          <p:cNvSpPr/>
          <p:nvPr/>
        </p:nvSpPr>
        <p:spPr>
          <a:xfrm>
            <a:off x="897515" y="5040689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42" name="Picture 2" descr="https://assets.change.org/photos/2/pt/ut/jjPtUTFtyGDEWZr-1600x900-noPad.jpg?15486715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166548"/>
            <a:ext cx="4324289" cy="243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780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001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36904" cy="100811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семьи «в беде»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755576" y="1556792"/>
            <a:ext cx="7992888" cy="4896544"/>
          </a:xfrm>
        </p:spPr>
        <p:txBody>
          <a:bodyPr>
            <a:normAutofit/>
          </a:bodyPr>
          <a:lstStyle/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закрытый тип семей («Не выносить сор из избы»);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родители часто говорят «Мне некогда»;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наличие какого-либо типа зависимостей у родителей;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неполная семья;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отсутствие доверия в семье; санкции – обвинение, вышучивание, наказание;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выражение своих действий через манипуляции, саботаж или угрозы как  способ общения;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крайности: гиперопека или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моциональная холодность;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нет способности к служению «давать-брать»;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нет объятий искренних;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посягательство на личные границы.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srgbClr val="FF0000"/>
                </a:solidFill>
              </a:rPr>
              <a:pPr/>
              <a:t>13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2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Узнайте, поймите и примите </a:t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стадию развития своего ребенка!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AutoShape 4" descr="blob:https://web.whatsapp.com/2b8f36d3-ac81-42ea-9c79-e8b6a306aef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blob:https://web.whatsapp.com/2b8f36d3-ac81-42ea-9c79-e8b6a306aef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9465269"/>
              </p:ext>
            </p:extLst>
          </p:nvPr>
        </p:nvGraphicFramePr>
        <p:xfrm>
          <a:off x="395534" y="1657102"/>
          <a:ext cx="8496948" cy="3860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158"/>
                <a:gridCol w="1416158"/>
                <a:gridCol w="1416158"/>
                <a:gridCol w="1416158"/>
                <a:gridCol w="1416158"/>
                <a:gridCol w="1416158"/>
              </a:tblGrid>
              <a:tr h="12867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Физический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Личностный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Межличностный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Социальный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Принципиальный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Универсальный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671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0-2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2-4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4-6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6-8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8-10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10-12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671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12-14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14-16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16-18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18-20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20-22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22-24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srgbClr val="FF0000"/>
                </a:solidFill>
              </a:rPr>
              <a:pPr/>
              <a:t>14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6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 по профилактике </a:t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 среди подростков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8250999"/>
              </p:ext>
            </p:extLst>
          </p:nvPr>
        </p:nvGraphicFramePr>
        <p:xfrm>
          <a:off x="467544" y="1412777"/>
          <a:ext cx="8568952" cy="48977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84476"/>
                <a:gridCol w="4284476"/>
              </a:tblGrid>
              <a:tr h="51002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Нельзя</a:t>
                      </a:r>
                      <a:endParaRPr lang="ru-RU" sz="28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Нужно</a:t>
                      </a:r>
                      <a:endParaRPr lang="ru-RU" sz="28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103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Стыдить и ругать ребенка за его  намерения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Следует подбирать ключ к загадке суицида, помочь разобраться в причинах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534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Недооценивать вероятность суицида, даже если ребенок</a:t>
                      </a:r>
                      <a:r>
                        <a:rPr lang="ru-RU" sz="18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внешне легко обсуждает свои намерения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Необходимо всесторонне оценивать степень риска суицида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973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Предлагать неоправданные утешения,</a:t>
                      </a:r>
                      <a:r>
                        <a:rPr lang="ru-RU" sz="18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общие слова, банальные решения, не учитывающие конкретную жизненную ситуацию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Выслушать подростка, используя слова: «Я слышу тебя».</a:t>
                      </a:r>
                      <a:r>
                        <a:rPr lang="ru-RU" sz="18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Помочь самому или выяснить, кто конкретно может помочь в создавшейся ситуации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103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Оставлять ребенка одного в ситуации риска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Если есть такая возможность, нужно привлечь родных и близких, друзей и т.п.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534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Чрезмерно контролировать и ограничивать ребенка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Главное – дружеская</a:t>
                      </a:r>
                      <a:r>
                        <a:rPr lang="ru-RU" sz="18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поддержка и опора, которые помогут ему справиться с возникшими затруднениями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</p:spPr>
        <p:txBody>
          <a:bodyPr/>
          <a:lstStyle/>
          <a:p>
            <a:fld id="{AF07908A-114A-4F5E-8283-A700CED62618}" type="slidenum">
              <a:rPr lang="ru-RU" smtClean="0">
                <a:solidFill>
                  <a:srgbClr val="FF0000"/>
                </a:solidFill>
              </a:rPr>
              <a:pPr/>
              <a:t>15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9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«Ценностям нельзя научиться, </a:t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нужно переживать» </a:t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(В. Э. Франкл)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avatars.mds.yandex.net/get-pdb/1774862/122df985-cf96-404a-b50e-61165613de6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5765" y="4235013"/>
            <a:ext cx="3780421" cy="25202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6" name="Picture 4" descr="https://norbekov.com/upload/materials/9e68b47f95969809990e8d58606baa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558579"/>
            <a:ext cx="3804952" cy="25006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8" name="Picture 6" descr="http://milcorp.ru/new/wp-content/uploads/2016/03/210073fb716a49cace57d1001db5847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58579"/>
            <a:ext cx="3744416" cy="24975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50540" y="6309320"/>
            <a:ext cx="1828800" cy="365125"/>
          </a:xfrm>
        </p:spPr>
        <p:txBody>
          <a:bodyPr/>
          <a:lstStyle/>
          <a:p>
            <a:fld id="{AF07908A-114A-4F5E-8283-A700CED62618}" type="slidenum">
              <a:rPr lang="ru-RU" smtClean="0">
                <a:solidFill>
                  <a:srgbClr val="FF0000"/>
                </a:solidFill>
              </a:rPr>
              <a:pPr/>
              <a:t>16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7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Общероссийский детский телефон доверия</a:t>
            </a:r>
            <a:b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srgbClr val="FF0000"/>
                </a:solidFill>
              </a:rPr>
              <a:pPr/>
              <a:t>17</a:t>
            </a:fld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71526" y="1763814"/>
            <a:ext cx="2808312" cy="21062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016891" y="2480894"/>
            <a:ext cx="2784308" cy="20882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12153" y="3416572"/>
            <a:ext cx="2780897" cy="20856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04430" y="4136652"/>
            <a:ext cx="2780898" cy="20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44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srgbClr val="FF0000"/>
                </a:solidFill>
              </a:rPr>
              <a:pPr/>
              <a:t>18</a:t>
            </a:fld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920880" cy="55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5497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1141" y="285344"/>
            <a:ext cx="61251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осуществляющее психолого-педагогическую                          и медико-социальную помощь                                                «Центр </a:t>
            </a:r>
            <a:r>
              <a:rPr lang="ru-RU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и консультирования» Краснодарского края</a:t>
            </a:r>
            <a:endParaRPr lang="ru-RU" b="1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1331640" y="2631688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>
            <a:off x="582045" y="1297799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>
            <a:off x="1619672" y="2554250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8197350" y="868576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7968262" y="1426096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582045" y="2082058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7884368" y="692696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>
            <a:off x="294013" y="1646493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493" y="226998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4" descr="http://1bezposrednikov.ru/var/uploads/ann/photo/approved/139976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2049" y="1769991"/>
            <a:ext cx="5379282" cy="280502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араллелограмм 18"/>
          <p:cNvSpPr/>
          <p:nvPr/>
        </p:nvSpPr>
        <p:spPr>
          <a:xfrm>
            <a:off x="7620310" y="2670376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араллелограмм 19"/>
          <p:cNvSpPr/>
          <p:nvPr/>
        </p:nvSpPr>
        <p:spPr>
          <a:xfrm>
            <a:off x="7884368" y="2554250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15616" y="4451173"/>
            <a:ext cx="6984776" cy="1476164"/>
          </a:xfrm>
          <a:prstGeom prst="rect">
            <a:avLst/>
          </a:prstGeom>
          <a:solidFill>
            <a:srgbClr val="D5F4F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8(861</a:t>
            </a: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992-66-73</a:t>
            </a:r>
            <a:r>
              <a:rPr lang="en-US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://cdik-center.ru/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почта: </a:t>
            </a:r>
            <a:r>
              <a:rPr lang="en-US" altLang="ru-RU" sz="2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diagn</a:t>
            </a:r>
            <a:r>
              <a:rPr lang="ru-RU" altLang="ru-RU" sz="2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altLang="ru-RU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bk</a:t>
            </a: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en-US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90643" y="5675309"/>
            <a:ext cx="6215396" cy="504056"/>
          </a:xfrm>
          <a:prstGeom prst="rect">
            <a:avLst/>
          </a:prstGeom>
          <a:solidFill>
            <a:srgbClr val="D5F4F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41018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71681" y="1883173"/>
            <a:ext cx="776159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sz="3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</a:t>
            </a:r>
            <a:r>
              <a:rPr lang="ru-RU" sz="3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подростка, требующие особого внимания. </a:t>
            </a:r>
            <a:endParaRPr lang="ru-RU" sz="30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r>
              <a:rPr lang="ru-RU" sz="3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</a:t>
            </a:r>
            <a:endParaRPr lang="ru-RU" sz="30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</a:t>
            </a:r>
            <a:r>
              <a:rPr lang="ru-RU" sz="3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66302" y="5665378"/>
            <a:ext cx="38352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altLang="ru-RU" sz="1600" b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Коровина </a:t>
            </a:r>
            <a:r>
              <a:rPr lang="ru-RU" altLang="ru-RU" sz="1600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Марина Александровна,</a:t>
            </a:r>
          </a:p>
          <a:p>
            <a:r>
              <a:rPr lang="ru-RU" altLang="ru-RU" sz="1600" b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lang="ru-RU" altLang="ru-RU" sz="1600" b="1" dirty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араллелограмм 26"/>
          <p:cNvSpPr/>
          <p:nvPr/>
        </p:nvSpPr>
        <p:spPr>
          <a:xfrm>
            <a:off x="399383" y="1520791"/>
            <a:ext cx="513117" cy="36003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959901" y="2138861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18"/>
          <p:cNvSpPr/>
          <p:nvPr/>
        </p:nvSpPr>
        <p:spPr>
          <a:xfrm>
            <a:off x="389240" y="2915120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араллелограмм 22"/>
          <p:cNvSpPr/>
          <p:nvPr/>
        </p:nvSpPr>
        <p:spPr>
          <a:xfrm>
            <a:off x="508873" y="223367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араллелограмм 31"/>
          <p:cNvSpPr/>
          <p:nvPr/>
        </p:nvSpPr>
        <p:spPr>
          <a:xfrm>
            <a:off x="7035056" y="4513138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араллелограмм 32"/>
          <p:cNvSpPr/>
          <p:nvPr/>
        </p:nvSpPr>
        <p:spPr>
          <a:xfrm>
            <a:off x="7887329" y="523839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араллелограмм 33"/>
          <p:cNvSpPr/>
          <p:nvPr/>
        </p:nvSpPr>
        <p:spPr>
          <a:xfrm>
            <a:off x="450911" y="560048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араллелограмм 34"/>
          <p:cNvSpPr/>
          <p:nvPr/>
        </p:nvSpPr>
        <p:spPr>
          <a:xfrm>
            <a:off x="495598" y="481140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араллелограмм 35"/>
          <p:cNvSpPr/>
          <p:nvPr/>
        </p:nvSpPr>
        <p:spPr>
          <a:xfrm>
            <a:off x="7393418" y="922253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араллелограмм 36"/>
          <p:cNvSpPr/>
          <p:nvPr/>
        </p:nvSpPr>
        <p:spPr>
          <a:xfrm>
            <a:off x="7587860" y="151093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араллелограмм 37"/>
          <p:cNvSpPr/>
          <p:nvPr/>
        </p:nvSpPr>
        <p:spPr>
          <a:xfrm>
            <a:off x="8096332" y="1259683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араллелограмм 20"/>
          <p:cNvSpPr/>
          <p:nvPr/>
        </p:nvSpPr>
        <p:spPr>
          <a:xfrm>
            <a:off x="897515" y="5040689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араллелограмм 28"/>
          <p:cNvSpPr/>
          <p:nvPr/>
        </p:nvSpPr>
        <p:spPr>
          <a:xfrm>
            <a:off x="7443866" y="3866598"/>
            <a:ext cx="748263" cy="42758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366302" y="5665378"/>
            <a:ext cx="38352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altLang="ru-RU" sz="1600" b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Коровина Марина Александровна,</a:t>
            </a:r>
            <a:endParaRPr lang="ru-RU" altLang="ru-RU" sz="1600" b="1" dirty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b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педагог-психолог ГБУ «Центр диагностики и консультирования» КК</a:t>
            </a:r>
            <a:endParaRPr lang="ru-RU" altLang="ru-RU" sz="1600" b="1" dirty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2780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3775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особенности современных </a:t>
            </a:r>
            <a: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</a:t>
            </a:r>
            <a:b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7671" y="1700808"/>
            <a:ext cx="777686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Половое созревание и неравномерное физиологическое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ведущей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и утверждение своего «Я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Противопоставление миру взрослых,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принадлежность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миру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сверстников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«чувства взрослости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40191"/>
            <a:ext cx="2386465" cy="1677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Рисунок 1" descr="ÐÐ°ÑÑÐ¸Ð½ÐºÐ¸ Ð¿Ð¾ Ð·Ð°Ð¿ÑÐ¾ÑÑ Ð¿Ð¾Ð´ÑÐ¾ÑÑÐº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240" y="4149080"/>
            <a:ext cx="2335535" cy="1731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Рисунок 12" descr="ÐÐ°ÑÑÐ¸Ð½ÐºÐ¸ Ð¿Ð¾ Ð·Ð°Ð¿ÑÐ¾ÑÑ Ð¿Ð¾Ð´ÑÐ¾ÑÑÐºÐ¸ ÐºÑÐ¸Ð·Ð¸Ñ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7542" y="3702582"/>
            <a:ext cx="2373634" cy="1662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srgbClr val="FF0000"/>
                </a:solidFill>
              </a:rPr>
              <a:pPr/>
              <a:t>3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2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Жизненные </a:t>
            </a:r>
            <a: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b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484784"/>
            <a:ext cx="799090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Несчастная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любовь, разрыв отношений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Ссора, острый конфликт со значимыми взрослыми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Травля (буллинг), в том числе в социальных сетях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Отвержение со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сверстников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Разочарование своими успехами в школе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жизненная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Нестабильная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ситуация</a:t>
            </a:r>
          </a:p>
        </p:txBody>
      </p:sp>
      <p:pic>
        <p:nvPicPr>
          <p:cNvPr id="10" name="Рисунок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9981" y="4439439"/>
            <a:ext cx="2405938" cy="1745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Рисунок 1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4"/>
            <a:ext cx="1995057" cy="1721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Рисунок 2" descr="ÐÐ°ÑÑÐ¸Ð½ÐºÐ¸ Ð¿Ð¾ Ð·Ð°Ð¿ÑÐ¾ÑÑ Ð¿Ð¾Ð´ÑÐ¾ÑÑÐºÐ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99911"/>
            <a:ext cx="2407174" cy="1745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srgbClr val="FF0000"/>
                </a:solidFill>
              </a:rPr>
              <a:pPr/>
              <a:t>4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8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Тревожные </a:t>
            </a:r>
            <a: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</a:t>
            </a:r>
            <a:b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628800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деятельности, которая раньше нравилась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Подавленность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тревога (особенно в утренние часы)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Вялость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хроническая усталость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недомогания, ухудшение сна, изменение аппетита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раздражительность из-за мелочей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концентрации внимания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успеваемости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скрываемые прогулы школы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изоляция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Самоповреждающее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</a:t>
            </a:r>
          </a:p>
        </p:txBody>
      </p:sp>
      <p:pic>
        <p:nvPicPr>
          <p:cNvPr id="1026" name="Picture 2" descr="C:\Users\Тамара\Desktop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5809" y="4005064"/>
            <a:ext cx="2705497" cy="1800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srgbClr val="FF0000"/>
                </a:solidFill>
              </a:rPr>
              <a:pPr/>
              <a:t>5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9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предотвратить кризисные состояния у подростков</a:t>
            </a: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566" y="1548368"/>
            <a:ext cx="820891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воспринимать проблемы и переживания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серьезно, какими бы несущественными они вам ни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казались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Стараться регулярно общаться, разговаривать с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подростком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темы, связанные с его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переживаниями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Позволять подростку принимать самостоятельные решения                                    (не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влияющих на жизнь и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его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других людей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выражать свои эмоции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приемлемых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формах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Поощрять  физическую активность подростка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Поощрять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к заботе о ближних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ритуалы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подростка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                                                                                 расслабления и регуляции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                                             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iti-virosli-SHHo-bude-z-vami-10-zapitan-batkam-pidlitki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111" y="4365104"/>
            <a:ext cx="2749367" cy="182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 algn="ctr">
            <a:solidFill>
              <a:srgbClr val="00B05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srgbClr val="FF0000"/>
                </a:solidFill>
              </a:rPr>
              <a:pPr/>
              <a:t>6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5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14146" y="1268760"/>
            <a:ext cx="776159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поддержки ребенка </a:t>
            </a:r>
            <a:endParaRPr lang="ru-RU" sz="30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трудной ситуации</a:t>
            </a:r>
            <a:endParaRPr lang="ru-RU" sz="30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66302" y="5665378"/>
            <a:ext cx="38352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altLang="ru-RU" sz="1600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Кот Виктория Владимировна,</a:t>
            </a:r>
          </a:p>
          <a:p>
            <a:r>
              <a:rPr lang="ru-RU" altLang="ru-RU" sz="1600" b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педагог-психолог ГБУ «Центр диагностики и консультирования» КК</a:t>
            </a:r>
            <a:endParaRPr lang="ru-RU" altLang="ru-RU" sz="1600" b="1" dirty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араллелограмм 25"/>
          <p:cNvSpPr/>
          <p:nvPr/>
        </p:nvSpPr>
        <p:spPr>
          <a:xfrm>
            <a:off x="7283060" y="3207507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араллелограмм 26"/>
          <p:cNvSpPr/>
          <p:nvPr/>
        </p:nvSpPr>
        <p:spPr>
          <a:xfrm>
            <a:off x="399383" y="1520791"/>
            <a:ext cx="513117" cy="36003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араллелограмм 27"/>
          <p:cNvSpPr/>
          <p:nvPr/>
        </p:nvSpPr>
        <p:spPr>
          <a:xfrm>
            <a:off x="7443866" y="3866598"/>
            <a:ext cx="748263" cy="42758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959901" y="2138861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18"/>
          <p:cNvSpPr/>
          <p:nvPr/>
        </p:nvSpPr>
        <p:spPr>
          <a:xfrm>
            <a:off x="389240" y="2915120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араллелограмм 22"/>
          <p:cNvSpPr/>
          <p:nvPr/>
        </p:nvSpPr>
        <p:spPr>
          <a:xfrm>
            <a:off x="467544" y="2204864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араллелограмм 31"/>
          <p:cNvSpPr/>
          <p:nvPr/>
        </p:nvSpPr>
        <p:spPr>
          <a:xfrm>
            <a:off x="7035056" y="4513138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араллелограмм 32"/>
          <p:cNvSpPr/>
          <p:nvPr/>
        </p:nvSpPr>
        <p:spPr>
          <a:xfrm>
            <a:off x="7887329" y="523839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араллелограмм 33"/>
          <p:cNvSpPr/>
          <p:nvPr/>
        </p:nvSpPr>
        <p:spPr>
          <a:xfrm>
            <a:off x="450911" y="560048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араллелограмм 34"/>
          <p:cNvSpPr/>
          <p:nvPr/>
        </p:nvSpPr>
        <p:spPr>
          <a:xfrm>
            <a:off x="495598" y="481140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араллелограмм 35"/>
          <p:cNvSpPr/>
          <p:nvPr/>
        </p:nvSpPr>
        <p:spPr>
          <a:xfrm>
            <a:off x="7393418" y="922253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араллелограмм 36"/>
          <p:cNvSpPr/>
          <p:nvPr/>
        </p:nvSpPr>
        <p:spPr>
          <a:xfrm>
            <a:off x="7587860" y="151093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араллелограмм 37"/>
          <p:cNvSpPr/>
          <p:nvPr/>
        </p:nvSpPr>
        <p:spPr>
          <a:xfrm>
            <a:off x="8096332" y="1259683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араллелограмм 20"/>
          <p:cNvSpPr/>
          <p:nvPr/>
        </p:nvSpPr>
        <p:spPr>
          <a:xfrm>
            <a:off x="897515" y="5040689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2780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Рисунок 30" descr="Воспитание-настоящей-леди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636912"/>
            <a:ext cx="396844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574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Принятие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</a:t>
            </a: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srgbClr val="FF0000"/>
                </a:solidFill>
              </a:rPr>
              <a:pPr/>
              <a:t>8</a:t>
            </a:fld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700808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выслушайте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то, чем ребенок хочет с Вами поделиться;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назовите чувство словом;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признайте уместность чувства и его право на существование, потому что принять можно абсолютно любые чувства;</a:t>
            </a:r>
          </a:p>
          <a:p>
            <a:pPr marL="45720" indent="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побудьте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ребенком, утешьте, обнимите, дайте ему выразить и прожить это чувство до конца, потому что все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чувства - приходящие;</a:t>
            </a:r>
          </a:p>
          <a:p>
            <a:pPr marL="4572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конфликтной ситуации, вместо обвинений, говорите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своих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чувствах.</a:t>
            </a:r>
            <a:endParaRPr lang="ru-RU" sz="2400" dirty="0" smtClean="0"/>
          </a:p>
          <a:p>
            <a:pPr marL="45720" indent="0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5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Похвала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должна быть:</a:t>
            </a:r>
            <a: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>
                <a:solidFill>
                  <a:srgbClr val="FF0000"/>
                </a:solidFill>
              </a:rPr>
              <a:pPr/>
              <a:t>9</a:t>
            </a:fld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43840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заслуженная ( т.е. если ребенок еще вчера чего не мог, а сегодня сделал, или приложил старания – это достойно похвалы и поддержки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недвусмысленная ( похвала – это позитивная оценка, а не скрытая насмешка или замечание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следует сразу за поступком (хотя может быть и отсроченной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соразмерна сделанному (преувеличенная похвала может создавать ощущение неискренности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искренняя (потому что  люди чувствуют фальшивую похвалу и лесть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5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2402</TotalTime>
  <Words>822</Words>
  <Application>Microsoft Office PowerPoint</Application>
  <PresentationFormat>Экран (4:3)</PresentationFormat>
  <Paragraphs>157</Paragraphs>
  <Slides>19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Слайд 1</vt:lpstr>
      <vt:lpstr>Слайд 2</vt:lpstr>
      <vt:lpstr>Характерные особенности современных подростков </vt:lpstr>
      <vt:lpstr>Жизненные ситуации </vt:lpstr>
      <vt:lpstr>Тревожные симптомы </vt:lpstr>
      <vt:lpstr>Как предотвратить кризисные состояния у подростков </vt:lpstr>
      <vt:lpstr>Слайд 7</vt:lpstr>
      <vt:lpstr>Принятие чувств </vt:lpstr>
      <vt:lpstr>Похвала должна быть: </vt:lpstr>
      <vt:lpstr>Критика. «Слоеный пирог негативной обратной связи» </vt:lpstr>
      <vt:lpstr>Используйте юмор для того, чтобы:</vt:lpstr>
      <vt:lpstr>Слайд 12</vt:lpstr>
      <vt:lpstr>     Признаки семьи «в беде»</vt:lpstr>
      <vt:lpstr>Узнайте, поймите и примите  стадию развития своего ребенка!</vt:lpstr>
      <vt:lpstr>    Памятка для родителей по профилактике  суицида среди подростков</vt:lpstr>
      <vt:lpstr>«Ценностям нельзя научиться,  их нужно переживать»  (В. Э. Франкл)</vt:lpstr>
      <vt:lpstr>Общероссийский детский телефон доверия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Анатольевна</dc:creator>
  <cp:lastModifiedBy>Ольга Андреевна</cp:lastModifiedBy>
  <cp:revision>186</cp:revision>
  <cp:lastPrinted>2016-10-28T09:22:46Z</cp:lastPrinted>
  <dcterms:created xsi:type="dcterms:W3CDTF">2014-12-22T09:35:09Z</dcterms:created>
  <dcterms:modified xsi:type="dcterms:W3CDTF">2020-02-19T10:19:27Z</dcterms:modified>
</cp:coreProperties>
</file>