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8" r:id="rId1"/>
  </p:sldMasterIdLst>
  <p:sldIdLst>
    <p:sldId id="306" r:id="rId2"/>
    <p:sldId id="313" r:id="rId3"/>
    <p:sldId id="311" r:id="rId4"/>
    <p:sldId id="314" r:id="rId5"/>
    <p:sldId id="316" r:id="rId6"/>
    <p:sldId id="318" r:id="rId7"/>
    <p:sldId id="257" r:id="rId8"/>
    <p:sldId id="258" r:id="rId9"/>
    <p:sldId id="291" r:id="rId10"/>
    <p:sldId id="259" r:id="rId11"/>
    <p:sldId id="260" r:id="rId12"/>
    <p:sldId id="294" r:id="rId13"/>
    <p:sldId id="315" r:id="rId14"/>
    <p:sldId id="297" r:id="rId15"/>
    <p:sldId id="296" r:id="rId16"/>
    <p:sldId id="298" r:id="rId17"/>
    <p:sldId id="292" r:id="rId18"/>
    <p:sldId id="293" r:id="rId19"/>
    <p:sldId id="319" r:id="rId20"/>
    <p:sldId id="304" r:id="rId21"/>
    <p:sldId id="307" r:id="rId22"/>
    <p:sldId id="322" r:id="rId23"/>
    <p:sldId id="32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796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6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465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49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18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877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83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5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01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1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9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8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50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973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95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  <p:sldLayoutId id="2147484133" r:id="rId15"/>
    <p:sldLayoutId id="21474841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E38F368-1234-47C4-BAFE-A6D07C5B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7" t="9091" r="18762" b="3"/>
          <a:stretch/>
        </p:blipFill>
        <p:spPr>
          <a:xfrm>
            <a:off x="0" y="-99392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764704"/>
            <a:ext cx="3190076" cy="21340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dirty="0"/>
              <a:t>Профилактика</a:t>
            </a:r>
            <a:br>
              <a:rPr lang="ru-RU" sz="3200" dirty="0"/>
            </a:br>
            <a:r>
              <a:rPr lang="ru-RU" sz="3200" dirty="0"/>
              <a:t>нарушений чтения и письма у младших школьников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3573016"/>
            <a:ext cx="3888432" cy="2376264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ru-RU" b="1" dirty="0"/>
              <a:t>Подготовил:</a:t>
            </a:r>
          </a:p>
          <a:p>
            <a:pPr algn="l">
              <a:lnSpc>
                <a:spcPct val="90000"/>
              </a:lnSpc>
            </a:pPr>
            <a:r>
              <a:rPr lang="ru-RU" b="1" dirty="0"/>
              <a:t>Кавказский филиал ГБУ </a:t>
            </a:r>
          </a:p>
          <a:p>
            <a:pPr algn="l">
              <a:lnSpc>
                <a:spcPct val="90000"/>
              </a:lnSpc>
            </a:pPr>
            <a:r>
              <a:rPr lang="ru-RU" b="1" dirty="0"/>
              <a:t>«</a:t>
            </a:r>
            <a:r>
              <a:rPr lang="ru-RU" b="1" dirty="0" err="1"/>
              <a:t>ЦДиК</a:t>
            </a:r>
            <a:r>
              <a:rPr lang="ru-RU" b="1" dirty="0"/>
              <a:t>» КК</a:t>
            </a:r>
          </a:p>
          <a:p>
            <a:pPr algn="l">
              <a:lnSpc>
                <a:spcPct val="90000"/>
              </a:lnSpc>
            </a:pPr>
            <a:r>
              <a:rPr lang="ru-RU" b="1" dirty="0"/>
              <a:t>учитель-логопед: </a:t>
            </a:r>
          </a:p>
          <a:p>
            <a:pPr algn="l">
              <a:lnSpc>
                <a:spcPct val="90000"/>
              </a:lnSpc>
            </a:pPr>
            <a:r>
              <a:rPr lang="ru-RU" b="1" dirty="0"/>
              <a:t> Белоусова </a:t>
            </a:r>
          </a:p>
          <a:p>
            <a:pPr algn="l">
              <a:lnSpc>
                <a:spcPct val="90000"/>
              </a:lnSpc>
            </a:pPr>
            <a:r>
              <a:rPr lang="ru-RU" b="1" dirty="0"/>
              <a:t>Надежда Николаевна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/>
                </a:solidFill>
              </a:rPr>
              <a:t>Раскрашивание по буквам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9599" y="2636912"/>
            <a:ext cx="6348413" cy="292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164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840759" cy="165618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</a:rPr>
              <a:t>Профилактика ошибок на письме на почве нарушений языкового анализа </a:t>
            </a:r>
            <a:br>
              <a:rPr lang="ru-RU" sz="2800" b="1" dirty="0">
                <a:solidFill>
                  <a:schemeClr val="accent2"/>
                </a:solidFill>
              </a:rPr>
            </a:br>
            <a:r>
              <a:rPr lang="ru-RU" sz="2800" b="1" dirty="0">
                <a:solidFill>
                  <a:schemeClr val="accent2"/>
                </a:solidFill>
              </a:rPr>
              <a:t>и синтеза </a:t>
            </a: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9268" r="1426" b="-1438"/>
          <a:stretch/>
        </p:blipFill>
        <p:spPr bwMode="auto">
          <a:xfrm>
            <a:off x="1008000" y="2088000"/>
            <a:ext cx="5652000" cy="3852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6688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13612" r="1285" b="23128"/>
          <a:stretch/>
        </p:blipFill>
        <p:spPr bwMode="auto">
          <a:xfrm>
            <a:off x="323528" y="1556792"/>
            <a:ext cx="7132649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«Цепочка слов»</a:t>
            </a:r>
          </a:p>
        </p:txBody>
      </p:sp>
    </p:spTree>
    <p:extLst>
      <p:ext uri="{BB962C8B-B14F-4D97-AF65-F5344CB8AC3E}">
        <p14:creationId xmlns:p14="http://schemas.microsoft.com/office/powerpoint/2010/main" val="379850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D4FCD-40EF-4A6B-9C77-5A02024D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6768752" cy="136815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ОПРЕДЕЛЕНИЕ МЕСТА </a:t>
            </a:r>
            <a:br>
              <a:rPr lang="ru-RU" dirty="0"/>
            </a:br>
            <a:r>
              <a:rPr lang="ru-RU" dirty="0"/>
              <a:t>ЗВУКА 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[О] </a:t>
            </a:r>
            <a:r>
              <a:rPr lang="ru-RU" dirty="0"/>
              <a:t>В СЛОВЕ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4DC682-50DA-4C0E-9898-E492317959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18222" r="7189" b="-2422"/>
          <a:stretch/>
        </p:blipFill>
        <p:spPr bwMode="auto">
          <a:xfrm>
            <a:off x="1060500" y="2160588"/>
            <a:ext cx="5446612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00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9"/>
          <a:stretch/>
        </p:blipFill>
        <p:spPr bwMode="auto">
          <a:xfrm>
            <a:off x="827584" y="2132856"/>
            <a:ext cx="6464200" cy="400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598" y="609600"/>
            <a:ext cx="6914729" cy="1320800"/>
          </a:xfrm>
        </p:spPr>
        <p:txBody>
          <a:bodyPr>
            <a:normAutofit/>
          </a:bodyPr>
          <a:lstStyle/>
          <a:p>
            <a:r>
              <a:rPr lang="ru-RU" dirty="0"/>
              <a:t>Игра «Определи общий звук»</a:t>
            </a:r>
          </a:p>
        </p:txBody>
      </p:sp>
    </p:spTree>
    <p:extLst>
      <p:ext uri="{BB962C8B-B14F-4D97-AF65-F5344CB8AC3E}">
        <p14:creationId xmlns:p14="http://schemas.microsoft.com/office/powerpoint/2010/main" val="246114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Игра «Собери слово по первым звукам»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3270114"/>
            <a:ext cx="4231382" cy="298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2" y="1906661"/>
            <a:ext cx="3717911" cy="262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163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t="61008" r="24995" b="16478"/>
          <a:stretch/>
        </p:blipFill>
        <p:spPr bwMode="auto">
          <a:xfrm>
            <a:off x="582170" y="2132856"/>
            <a:ext cx="640257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Даем характеристику звуку</a:t>
            </a:r>
          </a:p>
        </p:txBody>
      </p:sp>
    </p:spTree>
    <p:extLst>
      <p:ext uri="{BB962C8B-B14F-4D97-AF65-F5344CB8AC3E}">
        <p14:creationId xmlns:p14="http://schemas.microsoft.com/office/powerpoint/2010/main" val="146590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6336704" cy="475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245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8635" r="5473" b="6833"/>
          <a:stretch/>
        </p:blipFill>
        <p:spPr bwMode="auto">
          <a:xfrm>
            <a:off x="2843808" y="2060848"/>
            <a:ext cx="35453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Игра «Собери слово»</a:t>
            </a:r>
            <a:br>
              <a:rPr lang="ru-RU" sz="2800" dirty="0"/>
            </a:br>
            <a:r>
              <a:rPr lang="ru-RU" sz="2800" dirty="0"/>
              <a:t>Соедини линией одинаковые фигуры и прочти слова</a:t>
            </a:r>
          </a:p>
        </p:txBody>
      </p:sp>
    </p:spTree>
    <p:extLst>
      <p:ext uri="{BB962C8B-B14F-4D97-AF65-F5344CB8AC3E}">
        <p14:creationId xmlns:p14="http://schemas.microsoft.com/office/powerpoint/2010/main" val="2824025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4AC87-F513-4CFE-8D84-B7E0BFDC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6" y="4473225"/>
            <a:ext cx="6216026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300" b="1" dirty="0" err="1"/>
              <a:t>Упражнение</a:t>
            </a:r>
            <a:r>
              <a:rPr lang="en-US" sz="2300" b="1" dirty="0"/>
              <a:t> «</a:t>
            </a:r>
            <a:r>
              <a:rPr lang="en-US" sz="2300" b="1" dirty="0" err="1"/>
              <a:t>Расставь</a:t>
            </a:r>
            <a:r>
              <a:rPr lang="en-US" sz="2300" b="1" dirty="0"/>
              <a:t> </a:t>
            </a:r>
            <a:r>
              <a:rPr lang="en-US" sz="2300" b="1" dirty="0" err="1"/>
              <a:t>буквы</a:t>
            </a:r>
            <a:r>
              <a:rPr lang="en-US" sz="2300" b="1" dirty="0"/>
              <a:t>» и </a:t>
            </a:r>
            <a:r>
              <a:rPr lang="en-US" sz="2300" b="1" dirty="0" err="1"/>
              <a:t>прочитай</a:t>
            </a:r>
            <a:r>
              <a:rPr lang="en-US" sz="2300" b="1" dirty="0"/>
              <a:t> </a:t>
            </a:r>
            <a:r>
              <a:rPr lang="en-US" sz="2300" b="1" dirty="0" err="1"/>
              <a:t>пословицу</a:t>
            </a:r>
            <a:r>
              <a:rPr lang="en-US" sz="2300" b="1" dirty="0"/>
              <a:t> </a:t>
            </a:r>
            <a:br>
              <a:rPr lang="en-US" sz="2300" b="1" dirty="0"/>
            </a:br>
            <a:r>
              <a:rPr lang="en-US" sz="2300" b="1" dirty="0" err="1"/>
              <a:t>по</a:t>
            </a:r>
            <a:r>
              <a:rPr lang="en-US" sz="2300" b="1" dirty="0"/>
              <a:t> </a:t>
            </a:r>
            <a:r>
              <a:rPr lang="en-US" sz="2300" b="1" dirty="0" err="1"/>
              <a:t>первым</a:t>
            </a:r>
            <a:r>
              <a:rPr lang="en-US" sz="2300" b="1" dirty="0"/>
              <a:t> </a:t>
            </a:r>
            <a:r>
              <a:rPr lang="en-US" sz="2300" b="1" dirty="0" err="1"/>
              <a:t>буквам</a:t>
            </a:r>
            <a:endParaRPr lang="en-US" sz="23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4111F-3268-4904-B5BF-4680315E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889" y="934221"/>
            <a:ext cx="2647455" cy="331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30BF81-AA83-40DD-86D9-C3E2B5AA8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3213" y="1497510"/>
            <a:ext cx="3022287" cy="219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1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70D2A-4D61-45C2-A011-585CA274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8640"/>
            <a:ext cx="6273745" cy="627997"/>
          </a:xfrm>
        </p:spPr>
        <p:txBody>
          <a:bodyPr>
            <a:normAutofit fontScale="90000"/>
          </a:bodyPr>
          <a:lstStyle/>
          <a:p>
            <a:r>
              <a:rPr kumimoji="0" lang="ru-RU" sz="31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Предпосылки письменной речи. </a:t>
            </a:r>
            <a:br>
              <a:rPr kumimoji="0" lang="ru-RU" sz="3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j-ea"/>
                <a:cs typeface="+mj-cs"/>
              </a:rPr>
              <a:t>Ребёнок к школьному периоду должен уметь: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94DBE-DCAA-4BE8-B231-3166E46CF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7272808" cy="576064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/>
              <a:t>правильно произносить все звуки родного языка;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правильно воспринимать на слух фонемы родного языка;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владеть простыми и сложными формами фонематического анализа;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иметь представление о гласных и согласных звуках;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составлять рассказ по серии картинок;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иметь словарный запас около 3500 слов;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иметь достаточно развитую мелкую моторику;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 иметь определенную сформированность высших психических функций: памяти, внимания, мышления, а также общего поведения – саморегуляции, самоконтроля.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Подбирать слова на заданный звук, строить звуковые схемы слогов и слов.</a:t>
            </a:r>
            <a:endParaRPr lang="ru" dirty="0"/>
          </a:p>
          <a:p>
            <a:r>
              <a:rPr lang="ru-RU" sz="1800" b="1" dirty="0"/>
              <a:t>Если данные умения не сформированы, в школе у ребенка могут возникнут трудности в овладении письмом и чтением, которые позже перейдут в </a:t>
            </a:r>
            <a:r>
              <a:rPr lang="ru-RU" sz="1800" b="1" dirty="0" err="1"/>
              <a:t>дисграфию</a:t>
            </a:r>
            <a:r>
              <a:rPr lang="ru-RU" sz="1800" b="1" dirty="0"/>
              <a:t> и </a:t>
            </a:r>
            <a:r>
              <a:rPr lang="ru-RU" sz="1800" b="1" dirty="0" err="1"/>
              <a:t>дизорфографию</a:t>
            </a:r>
            <a:r>
              <a:rPr lang="ru-RU" sz="1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421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88640"/>
            <a:ext cx="6705793" cy="174176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accent2"/>
                </a:solidFill>
              </a:rPr>
              <a:t>Развитие умения выделять предлоги из словосочетания и предложения, подбор предлогов к словам, исправление ошибок в употреблении предлогов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4824536" cy="423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317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948" y="4571998"/>
            <a:ext cx="6915413" cy="144928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Кинезиология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наука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о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развитии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умственных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способностей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физического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здоровья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через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определённые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двигательные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упражнения</a:t>
            </a:r>
            <a:r>
              <a:rPr lang="en-US" sz="2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21751E-2EBB-408B-AA7E-7B41B96C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29418"/>
            <a:ext cx="5496720" cy="41225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1B8F-C074-4DEB-B467-864CED62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59" y="609600"/>
            <a:ext cx="2796807" cy="1320800"/>
          </a:xfrm>
        </p:spPr>
        <p:txBody>
          <a:bodyPr anchor="ctr">
            <a:normAutofit/>
          </a:bodyPr>
          <a:lstStyle/>
          <a:p>
            <a:r>
              <a:rPr lang="ru-RU"/>
              <a:t>Роль родителей: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DC25E9-7EC3-4C92-B524-0CC0AE5E3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988839"/>
            <a:ext cx="3456384" cy="45264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dirty="0"/>
              <a:t> При необходимости обратиться для консультации в ПМПК, или к логопеду в поликлинику;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dirty="0"/>
              <a:t> Использовать пособия и игры для развития лексико-грамматического строя речи;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dirty="0"/>
              <a:t> Развивать зрительно-пространственные и временные представления;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dirty="0"/>
              <a:t> При нарушении внимания или гиперактивности проконсультироваться с неврологом;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dirty="0"/>
              <a:t> Помогать и поддерживать ребенка;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ru-RU" dirty="0"/>
              <a:t> Выполнять все рекомендации специалистов.</a:t>
            </a:r>
          </a:p>
          <a:p>
            <a:pPr>
              <a:lnSpc>
                <a:spcPct val="90000"/>
              </a:lnSpc>
            </a:pPr>
            <a:endParaRPr lang="ru-RU" sz="1100" dirty="0"/>
          </a:p>
        </p:txBody>
      </p:sp>
      <p:pic>
        <p:nvPicPr>
          <p:cNvPr id="5" name="Рисунок 4" descr="Изображение выглядит как коллекция картинок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CAB03942-5675-4C7C-87AB-F6B3CBD94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48780"/>
            <a:ext cx="302041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7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8D2F1-C6EC-4248-AA1F-29E75AE33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4571999"/>
            <a:ext cx="575535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9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9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</a:t>
            </a:r>
            <a:r>
              <a:rPr lang="en-US" sz="39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пасибо</a:t>
            </a:r>
            <a:r>
              <a:rPr lang="en-US" sz="39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9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39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9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внимание</a:t>
            </a:r>
            <a:r>
              <a:rPr lang="ru-RU" sz="3900" dirty="0"/>
              <a:t>!</a:t>
            </a:r>
            <a:endParaRPr lang="en-US" sz="39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CE3598-1130-416F-B5FC-0DE8E77BF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096" y="5659655"/>
            <a:ext cx="5699404" cy="6118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  Успехов в обучении!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D6C0EB-BB20-4BC6-A41D-A6FECB9C8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>
          <a:xfrm>
            <a:off x="1200150" y="441958"/>
            <a:ext cx="3067049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88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BFAF-0699-4B28-8159-ED2901B2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672" y="37372"/>
            <a:ext cx="4378736" cy="1807452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defRPr/>
            </a:pPr>
            <a:r>
              <a:rPr lang="ru-RU" sz="2800" dirty="0">
                <a:solidFill>
                  <a:schemeClr val="accent2"/>
                </a:solidFill>
              </a:rPr>
              <a:t>Основные ошибки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при нарушении    чтения:</a:t>
            </a:r>
            <a:br>
              <a:rPr lang="ru-RU" sz="2800" dirty="0">
                <a:solidFill>
                  <a:schemeClr val="accent2"/>
                </a:solidFill>
              </a:rPr>
            </a:br>
            <a:endParaRPr lang="ru-RU" sz="2800" dirty="0">
              <a:solidFill>
                <a:schemeClr val="accent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4DABC5-D58B-46F7-94BB-DDFCBC1C7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880" y="1844824"/>
            <a:ext cx="4320480" cy="453650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Замены и смешения звуков при чтении, чаще всего фонетически близких звуков, а также замены графически сходных букв.</a:t>
            </a:r>
          </a:p>
          <a:p>
            <a:r>
              <a:rPr lang="ru-RU" dirty="0"/>
              <a:t>Побуквенное чтение – нарушение слияния звуков в слоги и слова.</a:t>
            </a:r>
          </a:p>
          <a:p>
            <a:r>
              <a:rPr lang="ru-RU" dirty="0"/>
              <a:t>Искажения звуко-слоговой структуры слова, которые проявляются в пропусках согласных, перестановках звуков, пропусках, перестановках слогов.</a:t>
            </a:r>
          </a:p>
          <a:p>
            <a:r>
              <a:rPr lang="ru-RU" dirty="0"/>
              <a:t>Аграмматизмы при чтении, которые проявляются в нарушении падежных окончаний, окончаний глаголов и пр.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1B4D4A-6746-498C-B98C-AC87BCAB4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5" r="34024" b="1"/>
          <a:stretch/>
        </p:blipFill>
        <p:spPr>
          <a:xfrm>
            <a:off x="-180528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582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339C8-4CE9-469C-952A-CE2487A3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2" y="816638"/>
            <a:ext cx="2520278" cy="5224724"/>
          </a:xfrm>
        </p:spPr>
        <p:txBody>
          <a:bodyPr anchor="ctr">
            <a:normAutofit/>
          </a:bodyPr>
          <a:lstStyle/>
          <a:p>
            <a:pPr algn="ctr"/>
            <a:r>
              <a:rPr lang="ru-RU" sz="2300" b="1" dirty="0">
                <a:solidFill>
                  <a:schemeClr val="accent2"/>
                </a:solidFill>
              </a:rPr>
              <a:t>Нарушения письменной речи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336766-4420-4468-B01B-5411B8611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3808" y="188640"/>
            <a:ext cx="4680521" cy="6480720"/>
          </a:xfrm>
        </p:spPr>
        <p:txBody>
          <a:bodyPr anchor="ctr">
            <a:normAutofit/>
          </a:bodyPr>
          <a:lstStyle/>
          <a:p>
            <a:r>
              <a:rPr lang="ru-RU" b="1" u="sng" dirty="0"/>
              <a:t>Рассмотрим типичные ошибки стойкого характера на письме:</a:t>
            </a:r>
          </a:p>
          <a:p>
            <a:r>
              <a:rPr lang="ru-RU" dirty="0"/>
              <a:t>пропуск, перестановка, вставка букв;</a:t>
            </a:r>
          </a:p>
          <a:p>
            <a:r>
              <a:rPr lang="ru-RU" dirty="0"/>
              <a:t>раздельное написание частей слова, слитное написание самостоятельных слов;</a:t>
            </a:r>
          </a:p>
          <a:p>
            <a:r>
              <a:rPr lang="ru-RU" dirty="0"/>
              <a:t>нарушение количественного и качественного состава предложения.</a:t>
            </a:r>
          </a:p>
          <a:p>
            <a:r>
              <a:rPr lang="ru-RU" dirty="0"/>
              <a:t>замены или смешения букв</a:t>
            </a:r>
          </a:p>
          <a:p>
            <a:r>
              <a:rPr lang="ru-RU" dirty="0"/>
              <a:t>неправильное употребление падежных окончаний.</a:t>
            </a:r>
          </a:p>
          <a:p>
            <a:r>
              <a:rPr lang="ru-RU" dirty="0"/>
              <a:t>пропуски и замены предлогов.</a:t>
            </a:r>
          </a:p>
          <a:p>
            <a:r>
              <a:rPr lang="ru-RU" sz="1800" dirty="0"/>
              <a:t>добавления букв и слогов</a:t>
            </a:r>
          </a:p>
          <a:p>
            <a:r>
              <a:rPr lang="ru-RU" dirty="0"/>
              <a:t>трудности в определении границ предложения.</a:t>
            </a:r>
          </a:p>
          <a:p>
            <a:endParaRPr lang="ru-RU" sz="1800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16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94A27-85FA-4A5A-B6D0-0CC88B4E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  <a:cs typeface="+mn-cs"/>
              </a:rPr>
              <a:t>Ошибки – замены графически сходных рукописных букв: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2700" b="1" i="0" u="sng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  <a:cs typeface="+mn-cs"/>
              </a:rPr>
              <a:t>б – д, и – у, о – а, е – ё, ш- щ, к – п, е – з.</a:t>
            </a:r>
            <a:br>
              <a:rPr kumimoji="0" lang="ru-RU" sz="2700" b="1" i="0" u="sng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ru-RU" sz="2700" b="1" u="sng" dirty="0"/>
          </a:p>
        </p:txBody>
      </p:sp>
      <p:pic>
        <p:nvPicPr>
          <p:cNvPr id="4" name="Picture 2" descr="C:\Users\Дом\Desktop\Картинки для презентации\slide_11.jpg">
            <a:extLst>
              <a:ext uri="{FF2B5EF4-FFF2-40B4-BE49-F238E27FC236}">
                <a16:creationId xmlns:a16="http://schemas.microsoft.com/office/drawing/2014/main" id="{D0D4F355-038A-44E7-8A46-A9E1F8DB81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182" y="2160588"/>
            <a:ext cx="5175249" cy="3881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91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793BD-3992-462B-9D69-B7AD26EE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609600"/>
            <a:ext cx="7344816" cy="1088653"/>
          </a:xfrm>
        </p:spPr>
        <p:txBody>
          <a:bodyPr>
            <a:normAutofit/>
          </a:bodyPr>
          <a:lstStyle/>
          <a:p>
            <a:r>
              <a:rPr lang="ru-RU" sz="2400" dirty="0"/>
              <a:t>Примеры ошибок на письме:</a:t>
            </a:r>
          </a:p>
        </p:txBody>
      </p:sp>
      <p:pic>
        <p:nvPicPr>
          <p:cNvPr id="6" name="Picture 2" descr="C:\Users\Дом\Desktop\Картинки для презентации\slide-2.jpg">
            <a:extLst>
              <a:ext uri="{FF2B5EF4-FFF2-40B4-BE49-F238E27FC236}">
                <a16:creationId xmlns:a16="http://schemas.microsoft.com/office/drawing/2014/main" id="{5E29DA18-695F-42AE-B776-0D6A46328B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48" t="18111" r="648" b="-16613"/>
          <a:stretch/>
        </p:blipFill>
        <p:spPr bwMode="auto">
          <a:xfrm>
            <a:off x="899592" y="980728"/>
            <a:ext cx="5544000" cy="3672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00FF61-9FCF-4E5A-90C4-471CE5782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3" t="21556" r="849" b="-16253"/>
          <a:stretch/>
        </p:blipFill>
        <p:spPr>
          <a:xfrm>
            <a:off x="1457592" y="4221088"/>
            <a:ext cx="4428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869" y="317396"/>
            <a:ext cx="6483444" cy="161300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ПОМОЩЬ РОДИТЕЛЯМ</a:t>
            </a:r>
            <a:r>
              <a:rPr lang="ru-RU" sz="2800" u="sng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425355"/>
          </a:xfrm>
        </p:spPr>
        <p:txBody>
          <a:bodyPr/>
          <a:lstStyle/>
          <a:p>
            <a:r>
              <a:rPr lang="ru-RU" dirty="0"/>
              <a:t>Игра «Путаница».  Найди спрятанные буквы.               </a:t>
            </a:r>
          </a:p>
          <a:p>
            <a:r>
              <a:rPr lang="ru-RU" dirty="0"/>
              <a:t>Цель: сформировать зрительный гнозис и праксис. </a:t>
            </a:r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35014" r="17497" b="5557"/>
          <a:stretch/>
        </p:blipFill>
        <p:spPr bwMode="auto">
          <a:xfrm>
            <a:off x="1230733" y="2530074"/>
            <a:ext cx="4824536" cy="2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1734" y="2990155"/>
            <a:ext cx="777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b="7895"/>
          <a:stretch/>
        </p:blipFill>
        <p:spPr bwMode="auto">
          <a:xfrm>
            <a:off x="917837" y="4700436"/>
            <a:ext cx="5731236" cy="190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696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800" dirty="0"/>
            </a:br>
            <a:r>
              <a:rPr lang="ru-RU" sz="2800" dirty="0" err="1"/>
              <a:t>Сформированность</a:t>
            </a:r>
            <a:r>
              <a:rPr lang="ru-RU" sz="2800" dirty="0"/>
              <a:t> зрительного </a:t>
            </a:r>
            <a:r>
              <a:rPr lang="ru-RU" sz="2800" dirty="0" err="1"/>
              <a:t>мнезиса</a:t>
            </a:r>
            <a:r>
              <a:rPr lang="ru-RU" sz="2800" dirty="0"/>
              <a:t> (возможность запоминания зрительного образа букв).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t="26540" r="9361" b="51066"/>
          <a:stretch/>
        </p:blipFill>
        <p:spPr bwMode="auto">
          <a:xfrm>
            <a:off x="951197" y="2701711"/>
            <a:ext cx="5379300" cy="106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6" t="56776" r="5278" b="11976"/>
          <a:stretch/>
        </p:blipFill>
        <p:spPr bwMode="auto">
          <a:xfrm>
            <a:off x="1403648" y="4132639"/>
            <a:ext cx="4926849" cy="158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197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t="31529" r="58476" b="35849"/>
          <a:stretch/>
        </p:blipFill>
        <p:spPr bwMode="auto">
          <a:xfrm>
            <a:off x="1619672" y="1988840"/>
            <a:ext cx="5466174" cy="418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Игра «Найди букву»</a:t>
            </a:r>
            <a:br>
              <a:rPr lang="ru-RU" sz="2400" b="1" dirty="0">
                <a:solidFill>
                  <a:schemeClr val="accent2"/>
                </a:solidFill>
              </a:rPr>
            </a:b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Через 2-2,5  месяца ежедневных занятий улучшается качество письма</a:t>
            </a:r>
          </a:p>
        </p:txBody>
      </p:sp>
    </p:spTree>
    <p:extLst>
      <p:ext uri="{BB962C8B-B14F-4D97-AF65-F5344CB8AC3E}">
        <p14:creationId xmlns:p14="http://schemas.microsoft.com/office/powerpoint/2010/main" val="302787388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1075</TotalTime>
  <Words>552</Words>
  <Application>Microsoft Office PowerPoint</Application>
  <PresentationFormat>Экран (4:3)</PresentationFormat>
  <Paragraphs>63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Times New Roman</vt:lpstr>
      <vt:lpstr>Trebuchet MS</vt:lpstr>
      <vt:lpstr>Wingdings</vt:lpstr>
      <vt:lpstr>Wingdings 3</vt:lpstr>
      <vt:lpstr>Аспект</vt:lpstr>
      <vt:lpstr>Профилактика нарушений чтения и письма у младших школьников</vt:lpstr>
      <vt:lpstr>Предпосылки письменной речи.  Ребёнок к школьному периоду должен уметь:</vt:lpstr>
      <vt:lpstr>Основные ошибки при нарушении    чтения: </vt:lpstr>
      <vt:lpstr>Нарушения письменной речи</vt:lpstr>
      <vt:lpstr>Ошибки – замены графически сходных рукописных букв:  б – д, и – у, о – а, е – ё, ш- щ, к – п, е – з. </vt:lpstr>
      <vt:lpstr>Примеры ошибок на письме:</vt:lpstr>
      <vt:lpstr>. В ПОМОЩЬ РОДИТЕЛЯМ.</vt:lpstr>
      <vt:lpstr> Сформированность зрительного мнезиса (возможность запоминания зрительного образа букв). </vt:lpstr>
      <vt:lpstr>Игра «Найди букву» Через 2-2,5  месяца ежедневных занятий улучшается качество письма</vt:lpstr>
      <vt:lpstr>Раскрашивание по буквам</vt:lpstr>
      <vt:lpstr>Профилактика ошибок на письме на почве нарушений языкового анализа  и синтеза </vt:lpstr>
      <vt:lpstr>Игра «Цепочка слов»</vt:lpstr>
      <vt:lpstr>ОПРЕДЕЛЕНИЕ МЕСТА  ЗВУКА [О] В СЛОВЕ</vt:lpstr>
      <vt:lpstr>Игра «Определи общий звук»</vt:lpstr>
      <vt:lpstr>Игра «Собери слово по первым звукам»</vt:lpstr>
      <vt:lpstr>Даем характеристику звуку</vt:lpstr>
      <vt:lpstr>Презентация PowerPoint</vt:lpstr>
      <vt:lpstr>Игра «Собери слово» Соедини линией одинаковые фигуры и прочти слова</vt:lpstr>
      <vt:lpstr>Упражнение «Расставь буквы» и прочитай пословицу  по первым буквам</vt:lpstr>
      <vt:lpstr>Развитие умения выделять предлоги из словосочетания и предложения, подбор предлогов к словам, исправление ошибок в употреблении предлогов</vt:lpstr>
      <vt:lpstr>Кинезиология - наука о развитии умственных способностей и физического здоровья через определённые двигательные упражнения.</vt:lpstr>
      <vt:lpstr>Роль родителей:</vt:lpstr>
      <vt:lpstr>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 Белоусова</cp:lastModifiedBy>
  <cp:revision>68</cp:revision>
  <dcterms:created xsi:type="dcterms:W3CDTF">2017-11-21T07:38:17Z</dcterms:created>
  <dcterms:modified xsi:type="dcterms:W3CDTF">2021-09-15T07:44:31Z</dcterms:modified>
</cp:coreProperties>
</file>