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notesMasterIdLst>
    <p:notesMasterId r:id="rId13"/>
  </p:notesMasterIdLst>
  <p:sldIdLst>
    <p:sldId id="256" r:id="rId2"/>
    <p:sldId id="257" r:id="rId3"/>
    <p:sldId id="263" r:id="rId4"/>
    <p:sldId id="268" r:id="rId5"/>
    <p:sldId id="258" r:id="rId6"/>
    <p:sldId id="260" r:id="rId7"/>
    <p:sldId id="259" r:id="rId8"/>
    <p:sldId id="261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632" autoAdjust="0"/>
  </p:normalViewPr>
  <p:slideViewPr>
    <p:cSldViewPr snapToGrid="0">
      <p:cViewPr varScale="1">
        <p:scale>
          <a:sx n="82" d="100"/>
          <a:sy n="82" d="100"/>
        </p:scale>
        <p:origin x="605" y="58"/>
      </p:cViewPr>
      <p:guideLst/>
    </p:cSldViewPr>
  </p:slideViewPr>
  <p:outlineViewPr>
    <p:cViewPr>
      <p:scale>
        <a:sx n="33" d="100"/>
        <a:sy n="33" d="100"/>
      </p:scale>
      <p:origin x="0" y="-283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9A9162-8953-4EFD-9B6B-448F743E9715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7F3B0-E159-4BCA-BEFA-3F1063B36F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761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044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48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7281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626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8514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399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55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712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44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885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063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212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587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993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064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154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248EF-546D-494B-8154-BE74D4A732DA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1C311CD-CE96-4990-A9BB-CF6907F0A7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72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away.php?to=https%3A%2F%2Flogopedprofiportal.ru%2Fmaster_class%2Fopyt-sozdaniya-vizualnyh-posobij-dlya-organizacii-zanyatij-s-detmi-s-autizmom%3Fgcpc%3D73c3a&amp;post=-137874878_13430&amp;cc_key=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941C15-6CDB-40EF-AE61-8276C2E3C2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7343" y="1558977"/>
            <a:ext cx="8186660" cy="2071341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Тема: «Организация  режима дня для детей с РАС».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7FBFAE7-898E-4F5B-9C1F-20D0E84FDD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Подготовила: учитель-логопед  И.Л. </a:t>
            </a:r>
            <a:r>
              <a:rPr lang="ru-RU" sz="24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Агамян</a:t>
            </a:r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39503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0013E8-9BE0-4109-A5A1-3193A394F9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2229" y="522514"/>
            <a:ext cx="10002384" cy="6055568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</a:rPr>
              <a:t>             ВИЗУАЛЬНОЕ РАСПИСАНИЕ ОРГАНИЗАЦИИ РЕЖИМА ДНЯ ДЛЯ ДЕТЕЙ С РАС.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56DE55-221C-42E2-AB38-75650DE82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44257" y="1992540"/>
            <a:ext cx="4888721" cy="3666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EDD0D3-3C52-411A-8D55-F098C814B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49134" y="1992540"/>
            <a:ext cx="4888720" cy="3666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52078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2239AD0-79BB-45D7-8126-08D0C01AFC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57351" y="1461407"/>
            <a:ext cx="9847262" cy="4442255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ИСПОЛЬЗУЕМАЯ ЛИТЕРАТУРА:</a:t>
            </a:r>
          </a:p>
          <a:p>
            <a:pPr marL="342900" indent="-342900">
              <a:buAutoNum type="arabicPeriod"/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Печатное издание « Аутизм и нарушения развития». Т. 16. № 2 (59). 2018.</a:t>
            </a:r>
          </a:p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Гусева Н.Ю. Применение визуального расписания для детей с РАС в Центре длительной реабилитации «Добрый сад». </a:t>
            </a:r>
          </a:p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2. Интернет ресурсы.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hlinkClick r:id="rId2"/>
              </a:rPr>
              <a:t>https://vk.com/away.php?to=https%3A%2F%2Flogopedprofiportal.ru%2Fmaster_class%2Fopyt-sozdaniya-vizualnyh-posobij-dlya-organizacii-zanyatij-s-detmi-s-autizmom%3Fgcpc%3D73c3a&amp;post=-137874878_13430&amp;cc_key=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3.  Лекции Солодовой М.Г.  На тему «Дети с ОВЗ».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7782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418EF8-7D3E-4C1E-B0F0-CC8B953B0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0193" y="407947"/>
            <a:ext cx="8911687" cy="1280890"/>
          </a:xfrm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Адаптация детей с расстройствами аутистического спектра к социальной среде в условиях детского сада- задача непростая.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289699-C8C5-4FCA-A689-AF57370CB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5453" y="1755710"/>
            <a:ext cx="9377232" cy="454505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100" dirty="0">
                <a:latin typeface="Cambria" panose="02040503050406030204" pitchFamily="18" charset="0"/>
                <a:ea typeface="Cambria" panose="02040503050406030204" pitchFamily="18" charset="0"/>
              </a:rPr>
              <a:t>     Одним из основных эффективных методов организации образовательной деятельности и режима дня является </a:t>
            </a:r>
            <a:r>
              <a:rPr lang="ru-RU" sz="2100" b="1" dirty="0">
                <a:latin typeface="Cambria" panose="02040503050406030204" pitchFamily="18" charset="0"/>
                <a:ea typeface="Cambria" panose="02040503050406030204" pitchFamily="18" charset="0"/>
              </a:rPr>
              <a:t>визуальная поддержка- визуальное расписание . </a:t>
            </a:r>
          </a:p>
          <a:p>
            <a:pPr marL="0" indent="0">
              <a:buNone/>
            </a:pPr>
            <a:r>
              <a:rPr lang="ru-RU" sz="2100" b="1" dirty="0">
                <a:latin typeface="Cambria" panose="02040503050406030204" pitchFamily="18" charset="0"/>
                <a:ea typeface="Cambria" panose="02040503050406030204" pitchFamily="18" charset="0"/>
              </a:rPr>
              <a:t>Виды визуального расписания могут быть разные:</a:t>
            </a:r>
          </a:p>
          <a:p>
            <a:pPr marL="0" indent="0">
              <a:buNone/>
            </a:pPr>
            <a:endParaRPr lang="ru-RU" sz="21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buAutoNum type="arabicPeriod"/>
            </a:pPr>
            <a:r>
              <a:rPr lang="ru-RU" sz="2100" b="1" i="1" dirty="0">
                <a:latin typeface="Cambria" panose="02040503050406030204" pitchFamily="18" charset="0"/>
                <a:ea typeface="Cambria" panose="02040503050406030204" pitchFamily="18" charset="0"/>
              </a:rPr>
              <a:t>Визуальное расписание определённых видов деятельности,  или занятий;</a:t>
            </a:r>
          </a:p>
          <a:p>
            <a:pPr marL="457200" indent="-457200">
              <a:buAutoNum type="arabicPeriod"/>
            </a:pPr>
            <a:endParaRPr lang="ru-RU" sz="2100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buAutoNum type="arabicPeriod" startAt="2"/>
            </a:pPr>
            <a:r>
              <a:rPr lang="ru-RU" sz="2100" b="1" i="1" dirty="0">
                <a:latin typeface="Cambria" panose="02040503050406030204" pitchFamily="18" charset="0"/>
                <a:ea typeface="Cambria" panose="02040503050406030204" pitchFamily="18" charset="0"/>
              </a:rPr>
              <a:t>Визуальное расписание конкретных, целенаправленных  действий и навыков;</a:t>
            </a:r>
          </a:p>
          <a:p>
            <a:pPr marL="457200" indent="-457200">
              <a:buAutoNum type="arabicPeriod" startAt="2"/>
            </a:pPr>
            <a:endParaRPr lang="ru-RU" sz="2100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21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    </a:t>
            </a:r>
            <a:r>
              <a:rPr lang="ru-RU" sz="2100" b="1" i="1" dirty="0">
                <a:latin typeface="Cambria" panose="02040503050406030204" pitchFamily="18" charset="0"/>
                <a:ea typeface="Cambria" panose="02040503050406030204" pitchFamily="18" charset="0"/>
              </a:rPr>
              <a:t>Визуальное расписание всего распорядка дня;</a:t>
            </a:r>
          </a:p>
          <a:p>
            <a:pPr marL="0" indent="0">
              <a:buNone/>
            </a:pPr>
            <a:endParaRPr lang="ru-RU" sz="2100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21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4.   </a:t>
            </a:r>
            <a:r>
              <a:rPr lang="ru-RU" sz="2100" b="1" i="1" dirty="0">
                <a:latin typeface="Cambria" panose="02040503050406030204" pitchFamily="18" charset="0"/>
                <a:ea typeface="Cambria" panose="02040503050406030204" pitchFamily="18" charset="0"/>
              </a:rPr>
              <a:t>Цифровая лента - </a:t>
            </a:r>
            <a:r>
              <a:rPr lang="ru-RU" sz="2100" dirty="0">
                <a:latin typeface="Cambria" panose="02040503050406030204" pitchFamily="18" charset="0"/>
                <a:ea typeface="Cambria" panose="02040503050406030204" pitchFamily="18" charset="0"/>
              </a:rPr>
              <a:t>это вариант визуального расписания, который может подходить не всем детям,  а только тем ,которые  знают цифры и их соотношение с количествам , он может быть очень эффективным.</a:t>
            </a:r>
          </a:p>
          <a:p>
            <a:endParaRPr lang="ru-RU" sz="21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855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B12E1BC-8188-47EF-999F-8BEA1DAD5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6026" y="1405813"/>
            <a:ext cx="9176691" cy="5125616"/>
          </a:xfrm>
        </p:spPr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    Визуальное расписание ребёнка с РАС- это наглядное отображение того, что будет происходить в течение дня, либо во время какого-то одного занятия, или события.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    </a:t>
            </a:r>
          </a:p>
          <a:p>
            <a:pPr marL="0" indent="0">
              <a:buNone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      </a:t>
            </a:r>
            <a:r>
              <a:rPr kumimoji="0" lang="ru-RU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Визуальное расписание зависит от возраста и структуры нарушений ребёнка, оно может быть </a:t>
            </a:r>
            <a:r>
              <a:rPr kumimoji="0" lang="ru-RU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расчитанно</a:t>
            </a:r>
            <a:r>
              <a:rPr kumimoji="0" lang="ru-RU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на неделю, день, или просто на формирование какого-то определённого навыка.</a:t>
            </a:r>
          </a:p>
          <a:p>
            <a:pPr marL="0" indent="0">
              <a:buNone/>
            </a:pPr>
            <a:r>
              <a:rPr kumimoji="0" lang="ru-RU" sz="2200" b="1" i="1" u="none" strike="noStrike" kern="1200" cap="none" spc="0" normalizeH="0" baseline="0" noProof="0" dirty="0">
                <a:ln>
                  <a:noFill/>
                </a:ln>
                <a:solidFill>
                  <a:srgbClr val="DE7E1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   </a:t>
            </a:r>
          </a:p>
          <a:p>
            <a:pPr marL="0" indent="0">
              <a:buNone/>
            </a:pPr>
            <a:r>
              <a:rPr kumimoji="0" lang="ru-RU" sz="2200" b="1" i="1" u="none" strike="noStrike" kern="1200" cap="none" spc="0" normalizeH="0" baseline="0" noProof="0" dirty="0">
                <a:ln>
                  <a:noFill/>
                </a:ln>
                <a:solidFill>
                  <a:srgbClr val="DE7E1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Визуальное расписание не столько информирует о предстоящих событиях ,сколько направляет ребёнка к деятельности в определённой её последовательности.</a:t>
            </a:r>
            <a:b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DE7E1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</a:br>
            <a:b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DE7E1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</a:b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</a:br>
            <a:endParaRPr lang="ru-RU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069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1C896E-F064-40CA-BA41-C2D4BA92FD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51519" y="774441"/>
            <a:ext cx="9853094" cy="5129221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100" b="1" i="1" u="sng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ПРИЕМУЩЕСТВО ВИЗУАЛЬНОГО РАСПИСАНИЯ</a:t>
            </a:r>
            <a:r>
              <a:rPr lang="ru-RU" sz="31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>
              <a:buAutoNum type="arabicPeriod"/>
            </a:pPr>
            <a:endParaRPr lang="ru-RU" sz="2600" b="1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 1. </a:t>
            </a:r>
            <a:r>
              <a:rPr lang="ru-RU" sz="26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Помогает детям воспринять информацию, которую они затрудняются   понять на слух, </a:t>
            </a:r>
            <a:r>
              <a:rPr lang="ru-RU" sz="26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так как визуальный </a:t>
            </a:r>
            <a:r>
              <a:rPr lang="ru-RU" sz="2600" i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конал</a:t>
            </a:r>
            <a:r>
              <a:rPr lang="ru-RU" sz="26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развит у детей с РАС лучше, чем слуховой.</a:t>
            </a:r>
          </a:p>
          <a:p>
            <a:pPr mar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 </a:t>
            </a:r>
          </a:p>
          <a:p>
            <a:pPr mar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2. </a:t>
            </a:r>
            <a:r>
              <a:rPr lang="ru-RU" sz="26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Помогает удержать информацию в памяти. </a:t>
            </a:r>
          </a:p>
          <a:p>
            <a:pPr>
              <a:buAutoNum type="arabicPeriod"/>
            </a:pPr>
            <a:endParaRPr lang="ru-RU" sz="2600" b="1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 3. </a:t>
            </a:r>
            <a:r>
              <a:rPr lang="ru-RU" sz="26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Способствует снижению сенсорных перегрузок  у детей.</a:t>
            </a:r>
          </a:p>
          <a:p>
            <a:pPr>
              <a:buAutoNum type="arabicPeriod"/>
            </a:pPr>
            <a:endParaRPr lang="ru-RU" sz="2600" b="1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 4. </a:t>
            </a:r>
            <a:r>
              <a:rPr lang="ru-RU" sz="26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Помогает справиться с тревожностью, давая стабильность  и понимание последующих событий, способствует росту самооценки ребёнка.</a:t>
            </a:r>
          </a:p>
          <a:p>
            <a:pPr mar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 </a:t>
            </a:r>
          </a:p>
          <a:p>
            <a:pPr mar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5. </a:t>
            </a:r>
            <a:r>
              <a:rPr lang="ru-RU" sz="26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Помогает определить границы ребёнка.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06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6009977-E85D-48D3-9827-A1F5FF99C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672" y="130627"/>
            <a:ext cx="9713932" cy="643812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        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ПРИМЕНЕНИЕ ВИЗУАЛЬНОГО РАСПИСАНИЯ В ОБРАЗОВАТЕЛЬНОЙ ДЕЯТЕЛЬНОСТИ ДЕТЕЙ С </a:t>
            </a:r>
            <a:r>
              <a:rPr lang="ru-RU" sz="24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РАС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.</a:t>
            </a:r>
          </a:p>
          <a:p>
            <a:pPr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2000" kern="1200" dirty="0">
                <a:solidFill>
                  <a:srgbClr val="40404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Так как детям с РАС сложно воспринимать инструкцию, удерживать ее, не отвлекаться на посторонние стимулы, визуальная поддержка широко применяется при коррекционной работе по развитию способностей  к коммуникации , коррекции речи, помогая  ребёнку, как воспринимать сообщения ,так и воспроизводить их с помощью наглядных средств на фронтальных и  индивидуальных занятиях  логопеда и педагогов ДОУ.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i="1">
                <a:latin typeface="Cambria" panose="02040503050406030204" pitchFamily="18" charset="0"/>
                <a:ea typeface="Cambria" panose="02040503050406030204" pitchFamily="18" charset="0"/>
              </a:rPr>
              <a:t>   Визуальное </a:t>
            </a: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расписание «обучает» детей с РАС:</a:t>
            </a:r>
          </a:p>
          <a:p>
            <a:pPr marL="0" indent="0">
              <a:buNone/>
            </a:pP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  -  общеобразовательным занятиям;</a:t>
            </a:r>
          </a:p>
          <a:p>
            <a:pPr marL="0" indent="0">
              <a:buNone/>
            </a:pP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- последовательности действий во время процедуры мытья рук;</a:t>
            </a:r>
          </a:p>
          <a:p>
            <a:pPr marL="0" indent="0">
              <a:buNone/>
            </a:pP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-  процессу одевания  и раздевания.</a:t>
            </a:r>
          </a:p>
          <a:p>
            <a:pPr marL="0" indent="0">
              <a:buNone/>
            </a:pP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 - игровой деятельности детей. </a:t>
            </a:r>
          </a:p>
        </p:txBody>
      </p:sp>
    </p:spTree>
    <p:extLst>
      <p:ext uri="{BB962C8B-B14F-4D97-AF65-F5344CB8AC3E}">
        <p14:creationId xmlns:p14="http://schemas.microsoft.com/office/powerpoint/2010/main" val="817550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A3E99-3C89-4883-B3FE-5691682B8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6833" y="0"/>
            <a:ext cx="9741160" cy="6941976"/>
          </a:xfrm>
        </p:spPr>
        <p:txBody>
          <a:bodyPr>
            <a:normAutofit fontScale="90000"/>
          </a:bodyPr>
          <a:lstStyle/>
          <a:p>
            <a:r>
              <a:rPr lang="ru-RU" sz="27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Основные условия для применения  визуального расписания в ДОУ с детьми РАС.</a:t>
            </a:r>
            <a:br>
              <a:rPr lang="ru-RU" sz="27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ru-RU" sz="20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0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 У</a:t>
            </a: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становление зрительного и эмоционального контакта с ребёнком.</a:t>
            </a:r>
            <a:b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2. Нахождение  визуального расписания  на видном месте,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 для того, чтобы привлечь внимание ребёнка можно использовать напоминание , или физическую подсказку.</a:t>
            </a:r>
            <a:b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3. Контроль знакомства  ребёнка с  визуальным расписанием и последовательность действий. </a:t>
            </a:r>
            <a:b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Необходимо перекладывать карточки со стороны «надо сделать» в сторону «сделано» по мере того, как ребёнок будет выполнять задания. Когда ребёнок привыкнет к расписанию ,он сможет делать это сам , что немало важно </a:t>
            </a: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последовательно.</a:t>
            </a:r>
            <a:b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4. Переход от простого к сложному.</a:t>
            </a:r>
            <a:b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 Сначала  нужно использовать картинки  с изображением предметов, затем  расписание из рисунков , или фотографий с детьми. </a:t>
            </a:r>
            <a:b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5. Ситуация успеха.</a:t>
            </a:r>
            <a:b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Обязательно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 в конце достижения желаемого действия </a:t>
            </a:r>
            <a:r>
              <a:rPr lang="ru-RU" sz="2000" b="1" i="1" dirty="0">
                <a:latin typeface="Cambria" panose="02040503050406030204" pitchFamily="18" charset="0"/>
                <a:ea typeface="Cambria" panose="02040503050406030204" pitchFamily="18" charset="0"/>
              </a:rPr>
              <a:t>важно, создавать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ситуацию успеха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</a:rPr>
              <a:t>тем самым мотивируя ребёнка к  повышению самооценки и ощущению радости. Поощрять можно любимыми играми, игрушками, сладостями.</a:t>
            </a:r>
          </a:p>
        </p:txBody>
      </p:sp>
    </p:spTree>
    <p:extLst>
      <p:ext uri="{BB962C8B-B14F-4D97-AF65-F5344CB8AC3E}">
        <p14:creationId xmlns:p14="http://schemas.microsoft.com/office/powerpoint/2010/main" val="3241701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8F9878-7465-4205-B485-42F090A33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612" y="399012"/>
            <a:ext cx="9284055" cy="6272375"/>
          </a:xfrm>
        </p:spPr>
        <p:txBody>
          <a:bodyPr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Этапы внедрение визуального расписания в     организационную деятельность ребёнка с РАС:</a:t>
            </a:r>
            <a:b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Первый этап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заключается в выработке навыка различения визуальных стимулов.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Он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продолжается до появления устойчивого навыка соотнесения картинки с предметом. 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2.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Второй этап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— это внедрение визуального расписания в индивидуальное занятие ребёнка со специалистом.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Расписание можно внедрить , лишь в те занятия, к которым ребенок уже адаптирован, и в первую очередь задействованы самые любимые занятия.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3.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Третий этап работы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— это внедрение общего группового расписания всего дня 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Этот этап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наиболее сложный для освоения, так как ребенку нужно ориентироваться не только в собственных карточках, но и отличать свое расписание от чужого, расположенных на доске.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760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3C78EB7-5665-4518-BE61-5BA7318C85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76873" y="569167"/>
            <a:ext cx="9722465" cy="5682343"/>
          </a:xfrm>
        </p:spPr>
        <p:txBody>
          <a:bodyPr/>
          <a:lstStyle/>
          <a:p>
            <a:pPr algn="ctr"/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ВИЗУАЛЬНАЯ ПОДДЕРЖКА ОРГАНИЗАЦИИ ИНДИВИДУАЛЬНОГО ЗАНЯТИЯ РЕБЁНКА С РАС С УЧИТЕЛЕМ- ЛОГОПЕДОМ.</a:t>
            </a:r>
            <a:b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</a:br>
            <a:r>
              <a:rPr lang="ru-RU" b="1" i="1" dirty="0">
                <a:solidFill>
                  <a:srgbClr val="FF0000"/>
                </a:solidFill>
              </a:rPr>
              <a:t>                                                                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D468B10-EBD9-49D0-BF3F-7A22F0D59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237" y="1441161"/>
            <a:ext cx="4237313" cy="541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025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389326-1A5F-4FB5-ACF6-22F56EA1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ВИЗУАЛЬНАЯ ПОДДЕРЖКА ОРГАНИЗАЦИИ И ОБУЧЕНИЯ НАВЫКА РИСОВАНИЯ ДЕТЕЙ С РАС.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C2FB09-A0F2-484D-8F14-C685C64E0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6808" y="1668462"/>
            <a:ext cx="2323791" cy="2111602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40BE6D-D27F-44C1-AB14-2CC57B335AD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820636"/>
            <a:ext cx="2134195" cy="17389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31E25A-58E3-4CB2-AAFC-C0D3AB4F54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245" y="1668463"/>
            <a:ext cx="2323791" cy="21116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A9B258-8DDB-4BE4-9B39-CFB4048AA8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6808" y="3932238"/>
            <a:ext cx="2328371" cy="22618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C71D77-8B29-4763-AC81-9C7DEB3D8C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4653" y="3945617"/>
            <a:ext cx="2323792" cy="225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4147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5540</TotalTime>
  <Words>835</Words>
  <Application>Microsoft Office PowerPoint</Application>
  <PresentationFormat>Широкоэкранный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</vt:lpstr>
      <vt:lpstr>Century Gothic</vt:lpstr>
      <vt:lpstr>Wingdings 3</vt:lpstr>
      <vt:lpstr>Легкий дым</vt:lpstr>
      <vt:lpstr>Тема: «Организация  режима дня для детей с РАС».</vt:lpstr>
      <vt:lpstr>Адаптация детей с расстройствами аутистического спектра к социальной среде в условиях детского сада- задача непростая.</vt:lpstr>
      <vt:lpstr>Презентация PowerPoint</vt:lpstr>
      <vt:lpstr>Презентация PowerPoint</vt:lpstr>
      <vt:lpstr>Презентация PowerPoint</vt:lpstr>
      <vt:lpstr>Основные условия для применения  визуального расписания в ДОУ с детьми РАС.  1. Установление зрительного и эмоционального контакта с ребёнком.  2. Нахождение  визуального расписания  на видном месте,  для того, чтобы привлечь внимание ребёнка можно использовать напоминание , или физическую подсказку.  3. Контроль знакомства  ребёнка с  визуальным расписанием и последовательность действий.   Необходимо перекладывать карточки со стороны «надо сделать» в сторону «сделано» по мере того, как ребёнок будет выполнять задания. Когда ребёнок привыкнет к расписанию ,он сможет делать это сам , что немало важно последовательно.  4. Переход от простого к сложному.  Сначала  нужно использовать картинки  с изображением предметов, затем  расписание из рисунков , или фотографий с детьми.   5. Ситуация успеха.  Обязательно  в конце достижения желаемого действия важно, создавать ситуацию успеха, тем самым мотивируя ребёнка к  повышению самооценки и ощущению радости. Поощрять можно любимыми играми, игрушками, сладостями.</vt:lpstr>
      <vt:lpstr> Этапы внедрение визуального расписания в     организационную деятельность ребёнка с РАС:  1. Первый этап заключается в выработке навыка различения визуальных стимулов. Он продолжается до появления устойчивого навыка соотнесения картинки с предметом.   2. Второй этап — это внедрение визуального расписания в индивидуальное занятие ребёнка со специалистом. Расписание можно внедрить , лишь в те занятия, к которым ребенок уже адаптирован, и в первую очередь задействованы самые любимые занятия.  3. Третий этап работы — это внедрение общего группового расписания всего дня . Этот этап наиболее сложный для освоения, так как ребенку нужно ориентироваться не только в собственных карточках, но и отличать свое расписание от чужого, расположенных на доске.</vt:lpstr>
      <vt:lpstr>Презентация PowerPoint</vt:lpstr>
      <vt:lpstr>ВИЗУАЛЬНАЯ ПОДДЕРЖКА ОРГАНИЗАЦИИ И ОБУЧЕНИЯ НАВЫКА РИСОВАНИЯ ДЕТЕЙ С РАС.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«Организация  режима дня для детей с РАС».</dc:title>
  <dc:creator>Acer</dc:creator>
  <cp:lastModifiedBy>Acer</cp:lastModifiedBy>
  <cp:revision>84</cp:revision>
  <dcterms:created xsi:type="dcterms:W3CDTF">2021-04-28T22:08:40Z</dcterms:created>
  <dcterms:modified xsi:type="dcterms:W3CDTF">2021-05-17T23:31:16Z</dcterms:modified>
</cp:coreProperties>
</file>