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8" r:id="rId2"/>
    <p:sldId id="256" r:id="rId3"/>
    <p:sldId id="257" r:id="rId4"/>
    <p:sldId id="258" r:id="rId5"/>
    <p:sldId id="259" r:id="rId6"/>
    <p:sldId id="267" r:id="rId7"/>
    <p:sldId id="269" r:id="rId8"/>
    <p:sldId id="270" r:id="rId9"/>
    <p:sldId id="265" r:id="rId10"/>
    <p:sldId id="268" r:id="rId11"/>
    <p:sldId id="264" r:id="rId12"/>
    <p:sldId id="266" r:id="rId13"/>
    <p:sldId id="261" r:id="rId14"/>
    <p:sldId id="263" r:id="rId15"/>
    <p:sldId id="262" r:id="rId16"/>
    <p:sldId id="277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72" d="100"/>
          <a:sy n="72" d="100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D444376-CFAD-43B2-9C81-2F9BA66DD01B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9955497-A53F-4F33-B00A-D6CE646961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908720"/>
            <a:ext cx="7406640" cy="14721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/>
              <a:t>Способы альтернативной коммуникации с детьми РАС</a:t>
            </a:r>
            <a:endParaRPr lang="ru-RU" sz="49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212976"/>
            <a:ext cx="7406640" cy="280307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</a:p>
          <a:p>
            <a:pPr algn="r"/>
            <a:r>
              <a:rPr lang="ru-RU" b="1" dirty="0" smtClean="0"/>
              <a:t>Учитель-логопед</a:t>
            </a:r>
          </a:p>
          <a:p>
            <a:pPr algn="r"/>
            <a:r>
              <a:rPr lang="ru-RU" b="1" dirty="0" smtClean="0"/>
              <a:t> Смирнова  Ксения Васильевна</a:t>
            </a:r>
          </a:p>
          <a:p>
            <a:pPr algn="r"/>
            <a:r>
              <a:rPr lang="ru-RU" b="1" dirty="0" smtClean="0"/>
              <a:t>детский сад </a:t>
            </a:r>
          </a:p>
          <a:p>
            <a:pPr algn="r"/>
            <a:r>
              <a:rPr lang="ru-RU" b="1" dirty="0" smtClean="0"/>
              <a:t>комбинированного  вида № 21</a:t>
            </a:r>
          </a:p>
          <a:p>
            <a:pPr algn="r"/>
            <a:r>
              <a:rPr lang="ru-RU" b="1" dirty="0" smtClean="0"/>
              <a:t>г. Лабинска </a:t>
            </a:r>
          </a:p>
          <a:p>
            <a:pPr algn="r"/>
            <a:endParaRPr lang="ru-RU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48680"/>
            <a:ext cx="7498080" cy="569972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Признаки нарушения рецептивной коммуникации у детей с аутизмом:</a:t>
            </a:r>
          </a:p>
          <a:p>
            <a:pPr algn="just"/>
            <a:r>
              <a:rPr lang="ru-RU" dirty="0" smtClean="0"/>
              <a:t> </a:t>
            </a:r>
            <a:r>
              <a:rPr lang="ru-RU" sz="2400" dirty="0" smtClean="0"/>
              <a:t>замедленная обработка информации,</a:t>
            </a:r>
          </a:p>
          <a:p>
            <a:pPr algn="just"/>
            <a:r>
              <a:rPr lang="ru-RU" sz="2400" dirty="0" smtClean="0"/>
              <a:t>трудности в распознавании мимики и жестов, громкости голоса и интонации,</a:t>
            </a:r>
          </a:p>
          <a:p>
            <a:pPr algn="just"/>
            <a:r>
              <a:rPr lang="ru-RU" sz="2400" dirty="0" smtClean="0"/>
              <a:t>дословное понимание языка,</a:t>
            </a:r>
          </a:p>
          <a:p>
            <a:pPr algn="just"/>
            <a:r>
              <a:rPr lang="ru-RU" sz="2400" dirty="0" smtClean="0"/>
              <a:t>частое непонимание вопросов,</a:t>
            </a:r>
          </a:p>
          <a:p>
            <a:pPr algn="just"/>
            <a:r>
              <a:rPr lang="ru-RU" sz="2400" dirty="0" smtClean="0"/>
              <a:t> ситуативное понимание.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76672"/>
            <a:ext cx="7498080" cy="5771728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 Немалая часть </a:t>
            </a:r>
            <a:r>
              <a:rPr lang="ru-RU" dirty="0" err="1" smtClean="0"/>
              <a:t>аутичных</a:t>
            </a:r>
            <a:r>
              <a:rPr lang="ru-RU" dirty="0" smtClean="0"/>
              <a:t> детей вообще не </a:t>
            </a:r>
            <a:r>
              <a:rPr lang="ru-RU" sz="2600" dirty="0" smtClean="0"/>
              <a:t>пользуется</a:t>
            </a:r>
            <a:r>
              <a:rPr lang="ru-RU" dirty="0" smtClean="0"/>
              <a:t> речью. Вместо речи ребенок использует вокализации, сигнализирующие о комфорте или дискомфорте, которые родители нередко называют «пением» или «мычанием». Характерным в таких случаях является появление в потоке вокализаций звуков, скопированных из неречевого окружения ребенка, а иногда и абрисы слов, различить которые способны только наблюдательные близкие.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Системы альтернативной</a:t>
            </a:r>
            <a:br>
              <a:rPr lang="ru-RU" b="1" dirty="0" smtClean="0"/>
            </a:br>
            <a:r>
              <a:rPr lang="ru-RU" b="1" dirty="0" smtClean="0"/>
              <a:t>коммуникации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96752"/>
            <a:ext cx="7848872" cy="5400600"/>
          </a:xfrm>
        </p:spPr>
        <p:txBody>
          <a:bodyPr>
            <a:normAutofit fontScale="92500" lnSpcReduction="20000"/>
          </a:bodyPr>
          <a:lstStyle/>
          <a:p>
            <a:pPr marL="539496" indent="-457200">
              <a:buFont typeface="+mj-lt"/>
              <a:buAutoNum type="arabicPeriod"/>
            </a:pPr>
            <a:r>
              <a:rPr lang="ru-RU" sz="3000" b="1" dirty="0" smtClean="0"/>
              <a:t>Система жестов</a:t>
            </a:r>
          </a:p>
          <a:p>
            <a:pPr>
              <a:buNone/>
            </a:pPr>
            <a:r>
              <a:rPr lang="ru-RU" sz="2400" dirty="0" smtClean="0"/>
              <a:t>      Жест (</a:t>
            </a:r>
            <a:r>
              <a:rPr lang="ru-RU" sz="2400" i="1" dirty="0" smtClean="0"/>
              <a:t>лат. </a:t>
            </a:r>
            <a:r>
              <a:rPr lang="ru-RU" sz="2400" i="1" dirty="0" err="1" smtClean="0"/>
              <a:t>gestus</a:t>
            </a:r>
            <a:r>
              <a:rPr lang="ru-RU" sz="2400" i="1" dirty="0" smtClean="0"/>
              <a:t> — движение тела) — некоторое действие или движе</a:t>
            </a:r>
            <a:r>
              <a:rPr lang="ru-RU" sz="2400" dirty="0" smtClean="0"/>
              <a:t>ние человеческого тела или его части, имеющее определённое значение или смысл, то есть являющееся знаком или символом. жесты стимулируют развитие речи, когда используются совместно со словом, которое проговаривается вслух.</a:t>
            </a:r>
          </a:p>
          <a:p>
            <a:pPr>
              <a:buNone/>
            </a:pPr>
            <a:r>
              <a:rPr lang="ru-RU" sz="2400" dirty="0" smtClean="0"/>
              <a:t>Несколько причин использовать жесты при нарушениях коммуникации:</a:t>
            </a:r>
          </a:p>
          <a:p>
            <a:r>
              <a:rPr lang="ru-RU" sz="2400" dirty="0" smtClean="0"/>
              <a:t> они делают слово «видимым»;</a:t>
            </a:r>
          </a:p>
          <a:p>
            <a:r>
              <a:rPr lang="ru-RU" sz="2400" dirty="0" smtClean="0"/>
              <a:t>они помогают создать «мостик» к устной речи;</a:t>
            </a:r>
          </a:p>
          <a:p>
            <a:r>
              <a:rPr lang="ru-RU" sz="2400" dirty="0" smtClean="0"/>
              <a:t> они помогают ребёнку лучше запоминать и усваивать новые слова;</a:t>
            </a:r>
          </a:p>
          <a:p>
            <a:r>
              <a:rPr lang="ru-RU" sz="2400" dirty="0" smtClean="0"/>
              <a:t>они помогают ребёнку пользоваться словами, которые он ещё не может произнести;</a:t>
            </a:r>
          </a:p>
          <a:p>
            <a:r>
              <a:rPr lang="ru-RU" sz="2400" dirty="0" smtClean="0"/>
              <a:t> они помогают донести до собеседника послание, когда речь ещё не сформирована, либо неразборчива.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Преимущества и недостатки системы жестов.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66124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Преимущества:</a:t>
            </a:r>
          </a:p>
          <a:p>
            <a:r>
              <a:rPr lang="ru-RU" sz="2600" dirty="0" smtClean="0"/>
              <a:t> </a:t>
            </a:r>
            <a:r>
              <a:rPr lang="ru-RU" dirty="0" smtClean="0"/>
              <a:t>Руками для использования системы жестов мы можем воспользоваться всегда, в отличие от других специальных приспособлений.</a:t>
            </a:r>
          </a:p>
          <a:p>
            <a:r>
              <a:rPr lang="ru-RU" dirty="0" smtClean="0"/>
              <a:t>Язык жестов легче понять и «произнести», чем речь.</a:t>
            </a:r>
          </a:p>
          <a:p>
            <a:r>
              <a:rPr lang="ru-RU" dirty="0" smtClean="0"/>
              <a:t> Язык жестов часто </a:t>
            </a:r>
            <a:r>
              <a:rPr lang="ru-RU" dirty="0" err="1" smtClean="0"/>
              <a:t>нагляд</a:t>
            </a:r>
            <a:r>
              <a:rPr lang="en-US" dirty="0" smtClean="0"/>
              <a:t>e</a:t>
            </a:r>
            <a:r>
              <a:rPr lang="ru-RU" dirty="0" smtClean="0"/>
              <a:t>н.</a:t>
            </a:r>
          </a:p>
          <a:p>
            <a:r>
              <a:rPr lang="ru-RU" dirty="0" smtClean="0"/>
              <a:t>Ребёнку можно помочь своими руками.</a:t>
            </a:r>
          </a:p>
          <a:p>
            <a:r>
              <a:rPr lang="ru-RU" dirty="0" smtClean="0"/>
              <a:t> Обращение идёт непосредственно к тому, с кем говорят, и имеет место зрительный контакт.</a:t>
            </a:r>
          </a:p>
          <a:p>
            <a:r>
              <a:rPr lang="ru-RU" i="1" dirty="0" smtClean="0"/>
              <a:t>Недостатки:</a:t>
            </a:r>
          </a:p>
          <a:p>
            <a:r>
              <a:rPr lang="ru-RU" dirty="0" smtClean="0"/>
              <a:t> Некоторые жесты понятны только «посвящённым».</a:t>
            </a:r>
          </a:p>
          <a:p>
            <a:r>
              <a:rPr lang="ru-RU" dirty="0" smtClean="0"/>
              <a:t> Такое общение ограничено для детей с нарушениями двигательных функций.</a:t>
            </a:r>
          </a:p>
          <a:p>
            <a:r>
              <a:rPr lang="ru-RU" dirty="0" smtClean="0"/>
              <a:t>Жесты динамичны, то есть исчезают сразу после того, как их «произнесли».</a:t>
            </a:r>
          </a:p>
          <a:p>
            <a:r>
              <a:rPr lang="ru-RU" dirty="0" smtClean="0"/>
              <a:t> Ребёнок должен помнить жесты и извлекать их из памяти.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Использование системы символов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340768"/>
            <a:ext cx="7498080" cy="532859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/>
              <a:t>     Использование систем графических символов — трудная задача. Она требует постоянного обучения семьи и персонала, работающего с ребёнком, по</a:t>
            </a:r>
          </a:p>
          <a:p>
            <a:pPr algn="just">
              <a:buNone/>
            </a:pPr>
            <a:r>
              <a:rPr lang="ru-RU" sz="2400" dirty="0" smtClean="0"/>
              <a:t>     </a:t>
            </a:r>
            <a:r>
              <a:rPr lang="ru-RU" sz="2400" dirty="0" err="1" smtClean="0"/>
              <a:t>стоянной</a:t>
            </a:r>
            <a:r>
              <a:rPr lang="ru-RU" sz="2400" dirty="0" smtClean="0"/>
              <a:t> поддержки мотивации, так как не всегда система воспринимается легко и быстро. Особенно трудно вывести использование системы за пределы занятий и суметь использовать её в интерактивном режиме — это и является основной задачей обучения системе дополнительной коммуникации.</a:t>
            </a:r>
          </a:p>
          <a:p>
            <a:pPr>
              <a:buNone/>
            </a:pPr>
            <a:r>
              <a:rPr lang="ru-RU" sz="2400" dirty="0" smtClean="0"/>
              <a:t>      Чаще всего это ребёнку важно использовать знаки-символы, когда он:</a:t>
            </a:r>
          </a:p>
          <a:p>
            <a:r>
              <a:rPr lang="ru-RU" sz="2400" dirty="0" smtClean="0"/>
              <a:t> просит что-то,</a:t>
            </a:r>
          </a:p>
          <a:p>
            <a:r>
              <a:rPr lang="ru-RU" sz="2400" dirty="0" smtClean="0"/>
              <a:t>комментирует, делится эмоциями.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Как технически происходит общение с помощью графических символов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Человек берёт картинку в руки и передаёт её собеседнику.</a:t>
            </a:r>
          </a:p>
          <a:p>
            <a:r>
              <a:rPr lang="ru-RU" sz="2400" dirty="0" smtClean="0"/>
              <a:t> Указывает на неё рукой или дотрагивается пальцем.</a:t>
            </a:r>
          </a:p>
          <a:p>
            <a:r>
              <a:rPr lang="ru-RU" sz="2400" dirty="0" smtClean="0"/>
              <a:t> Нажимает на соответствующую кнопку.</a:t>
            </a:r>
          </a:p>
          <a:p>
            <a:r>
              <a:rPr lang="ru-RU" sz="2400" dirty="0" smtClean="0"/>
              <a:t> При серьёзных двигательных ограничениях: показывает с </a:t>
            </a:r>
            <a:r>
              <a:rPr lang="ru-RU" sz="2400" dirty="0" err="1" smtClean="0"/>
              <a:t>помощьюуказки</a:t>
            </a:r>
            <a:r>
              <a:rPr lang="ru-RU" sz="2400" dirty="0" smtClean="0"/>
              <a:t>, прикреплённой к шлему на голове, направлением взгляда.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Преимущества и недостатки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 У людей с РАС лучше развито визуальное восприятие</a:t>
            </a:r>
            <a:br>
              <a:rPr lang="ru-RU" dirty="0" smtClean="0"/>
            </a:br>
            <a:r>
              <a:rPr lang="ru-RU" dirty="0" smtClean="0"/>
              <a:t>+ Меньше приходится запоминать</a:t>
            </a:r>
            <a:br>
              <a:rPr lang="ru-RU" dirty="0" smtClean="0"/>
            </a:br>
            <a:r>
              <a:rPr lang="ru-RU" dirty="0" smtClean="0"/>
              <a:t>+ Родителям легче понять ребенка</a:t>
            </a:r>
            <a:br>
              <a:rPr lang="ru-RU" dirty="0" smtClean="0"/>
            </a:br>
            <a:r>
              <a:rPr lang="ru-RU" dirty="0" smtClean="0"/>
              <a:t>+ Проще подсказывать — Навыки визуального различения</a:t>
            </a:r>
            <a:br>
              <a:rPr lang="ru-RU" dirty="0" smtClean="0"/>
            </a:br>
            <a:r>
              <a:rPr lang="ru-RU" dirty="0" smtClean="0"/>
              <a:t>— Низкая скорость коммуникации</a:t>
            </a:r>
            <a:br>
              <a:rPr lang="ru-RU" dirty="0" smtClean="0"/>
            </a:br>
            <a:r>
              <a:rPr lang="ru-RU" dirty="0" smtClean="0"/>
              <a:t>— Нужно носить с собой</a:t>
            </a:r>
            <a:br>
              <a:rPr lang="ru-RU" dirty="0" smtClean="0"/>
            </a:br>
            <a:r>
              <a:rPr lang="ru-RU" dirty="0" smtClean="0"/>
              <a:t>— Трудно вести беседу</a:t>
            </a:r>
            <a:br>
              <a:rPr lang="ru-RU" dirty="0" smtClean="0"/>
            </a:br>
            <a:r>
              <a:rPr lang="ru-RU" dirty="0" smtClean="0"/>
              <a:t>— Трудно передать грамматические и семантические особенности речи</a:t>
            </a:r>
            <a:br>
              <a:rPr lang="ru-RU" dirty="0" smtClean="0"/>
            </a:br>
            <a:r>
              <a:rPr lang="ru-RU" dirty="0" smtClean="0"/>
              <a:t>— Нужен доступ к технологиям, </a:t>
            </a:r>
            <a:r>
              <a:rPr lang="ru-RU" dirty="0" err="1" smtClean="0"/>
              <a:t>программамметодикам</a:t>
            </a:r>
            <a:r>
              <a:rPr lang="ru-RU" dirty="0" smtClean="0"/>
              <a:t> и материалам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b="1" dirty="0" smtClean="0"/>
              <a:t>Варианты пособий</a:t>
            </a:r>
            <a:endParaRPr lang="ru-RU" sz="39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400" dirty="0" smtClean="0"/>
              <a:t>Календарь активности — расписание, которое помогает структурировать деятельность, где обычно используются пиктограммы и другие символы.</a:t>
            </a:r>
          </a:p>
          <a:p>
            <a:r>
              <a:rPr lang="ru-RU" sz="2400" dirty="0" smtClean="0"/>
              <a:t>Коммуникативная доска — специальная доска, разбитая на квадраты, к которым прикрепляются графические символы.</a:t>
            </a:r>
          </a:p>
          <a:p>
            <a:r>
              <a:rPr lang="ru-RU" sz="2400" dirty="0" smtClean="0"/>
              <a:t>Тематические книги.</a:t>
            </a:r>
          </a:p>
          <a:p>
            <a:r>
              <a:rPr lang="ru-RU" sz="2400" dirty="0" smtClean="0"/>
              <a:t>Альбомы с картинками и фотографиями.</a:t>
            </a:r>
          </a:p>
          <a:p>
            <a:r>
              <a:rPr lang="ru-RU" sz="2400" dirty="0" smtClean="0"/>
              <a:t>Набор коммуникативных карт в ящике или на брелоке.</a:t>
            </a:r>
          </a:p>
          <a:p>
            <a:r>
              <a:rPr lang="ru-RU" sz="2400" dirty="0" smtClean="0"/>
              <a:t>Да/</a:t>
            </a:r>
            <a:r>
              <a:rPr lang="ru-RU" sz="2400" dirty="0" err="1" smtClean="0"/>
              <a:t>нет-системы</a:t>
            </a:r>
            <a:r>
              <a:rPr lang="ru-RU" sz="2400" dirty="0" smtClean="0"/>
              <a:t> (две «говорящие» кнопки или две кар</a:t>
            </a:r>
          </a:p>
          <a:p>
            <a:pPr>
              <a:buNone/>
            </a:pPr>
            <a:r>
              <a:rPr lang="ru-RU" sz="2400" dirty="0" smtClean="0"/>
              <a:t>     </a:t>
            </a:r>
            <a:r>
              <a:rPr lang="ru-RU" sz="2400" dirty="0" err="1" smtClean="0"/>
              <a:t>тинки</a:t>
            </a:r>
            <a:r>
              <a:rPr lang="ru-RU" sz="2400" dirty="0" smtClean="0"/>
              <a:t>, обозначающие согласие и несогласие ).</a:t>
            </a:r>
            <a:endParaRPr lang="ru-RU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Обучение глобальному чтению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     Обучение глобальному чтению позволяет развивать </a:t>
            </a:r>
            <a:r>
              <a:rPr lang="ru-RU" sz="2400" dirty="0" err="1" smtClean="0"/>
              <a:t>импрессивную</a:t>
            </a:r>
            <a:r>
              <a:rPr lang="ru-RU" sz="2400" dirty="0" smtClean="0"/>
              <a:t> речь и мышление ребёнка до овладения произношением. Кроме того, глобальное</a:t>
            </a:r>
          </a:p>
          <a:p>
            <a:pPr algn="just">
              <a:buNone/>
            </a:pPr>
            <a:r>
              <a:rPr lang="ru-RU" sz="2400" dirty="0" smtClean="0"/>
              <a:t>     чтение развивает зрительное внимание и память. Глобальное чтение является одной из ведущих методик дополнительной коммуникации для стимуляции речевого развития. Суть глобального чтения заключается в том, что ребёнок может научиться узнавать написанные слова целиком, не вычленяя отдельных букв</a:t>
            </a:r>
            <a:endParaRPr lang="ru-RU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устройств с синтезаторами речи для детей с РАС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/>
              <a:t>     Устройства с синтезаторами речи - это портативные электронные устройства, снабженные механизмом для воспроизведения или </a:t>
            </a:r>
            <a:r>
              <a:rPr lang="ru-RU" sz="2400" dirty="0" err="1" smtClean="0"/>
              <a:t>синтезирования</a:t>
            </a:r>
            <a:r>
              <a:rPr lang="ru-RU" sz="2400" dirty="0" smtClean="0"/>
              <a:t> речи. Для того, чтобы составить сообщение, можно использовать как текст, так и </a:t>
            </a:r>
            <a:r>
              <a:rPr lang="ru-RU" sz="2400" dirty="0" err="1" smtClean="0"/>
              <a:t>и</a:t>
            </a:r>
            <a:r>
              <a:rPr lang="ru-RU" sz="2400" dirty="0" smtClean="0"/>
              <a:t> картинки. Развитие компьютерного обеспечения для устройств с синтезаторами речи привело к тому что компьютеры стали более эффективно использоваться для поддержания коммуникативных процессов. Потенциальное преимущество в том что они могут поддержать естественное взаимодействие и социальные контакты поскольку создают иллюзию собственного «голоса»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Коммуникация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75656" y="908720"/>
            <a:ext cx="7498080" cy="48006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Коммуникация — процесс установления и развития контактов между людьми, возникающий в связи с потребностью в совместной деятельности, включающий в себя обмен информацией, обладающий взаимным восприятием и попытками влияния друг на друга.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Коммуникация нужна, чтобы: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кому-то что-то сообщить,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кого-то/что-то повлиять (например, попросить),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получить опыт (например, обсудить что-то с другими людьми).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900" b="1" dirty="0" smtClean="0"/>
              <a:t>Итог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/>
              <a:t>     Сфера альтернативной и дополнительной коммуникации — новое и быстро развивающееся направление, интерес к которому постоянно растет на волне интереса к развитию функциональной коммуникации и защите прав на общение и социальную жизнь у людей с особенностями. В последние годы произошел взрыв интереса к технологиям и методам, которые можно использовать при работе  с людьми с РАС. Можно сделать вывод, что мета-анализ и другие исследования говорят в пользу того, что введение системы AAC представляет собой эффективное вмешательство, дающее быстрые результаты и позитивно сказывающееся на развитии речи.</a:t>
            </a:r>
            <a:endParaRPr lang="ru-RU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88640"/>
            <a:ext cx="7498080" cy="598775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300" dirty="0" smtClean="0"/>
              <a:t>     Лучший результат достигается в ситуации когда окружение пользователя поддерживает практику использования AAC, умеет правильно реагировать на коммуникативные инициативы пользователя, создавать ситуации, в которых пользователь мог бы использовать AAC  и проводить обучение в процессе повседневного взаимодействия. AAC следует вводить сразу же как вы заподозрите или увидите что у ребенка есть нарушения коммуникации, т.к. эта методика поддерживает развитие речи и помогает научиться общаться. Кроме того AAC подтвердила свою эффективность как способ уменьшения эпизодов нежелательного поведения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Альтернативная коммуникация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268760"/>
            <a:ext cx="7602048" cy="480060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     Альтернативная коммуникация — это все способы коммуникации, дополняющие или заменяющие обычную речь людям, если они не способны при помощи неё удовлетворительно объясняться. Альтернативная коммуникация стимулирует появление речи и помогает её развитию. Использование дополнительных знаков способствует развитию абстрактного мышления и символической деятельности, таким образом способствуя развитию понимания и появлению вербальной (звуковой) речи. 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Цели использования альтернативной коммуникации: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построение функционирующей системы коммуникации;</a:t>
            </a:r>
          </a:p>
          <a:p>
            <a:r>
              <a:rPr lang="ru-RU" sz="2400" dirty="0" smtClean="0"/>
              <a:t> развитие навыка самостоятельно и понятным образом доносить до слушателя новую для него информацию;</a:t>
            </a:r>
          </a:p>
          <a:p>
            <a:r>
              <a:rPr lang="ru-RU" sz="2400" dirty="0" smtClean="0"/>
              <a:t>развитие способности ребёнка выражать свои мысли с помощью символов.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08012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Случаи, в которых используется дополнительная коммуникация: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 Нарушение слуха (дополнительная коммуникация всегда использовалась в среде глухих — это язык жестов).</a:t>
            </a:r>
          </a:p>
          <a:p>
            <a:pPr algn="just"/>
            <a:r>
              <a:rPr lang="ru-RU" dirty="0" smtClean="0"/>
              <a:t>Двигательные нарушения, создающие моторные трудности (дизартрия, </a:t>
            </a:r>
            <a:r>
              <a:rPr lang="ru-RU" dirty="0" err="1" smtClean="0"/>
              <a:t>анартрия</a:t>
            </a:r>
            <a:r>
              <a:rPr lang="ru-RU" dirty="0" smtClean="0"/>
              <a:t>, апраксия).</a:t>
            </a:r>
          </a:p>
          <a:p>
            <a:pPr algn="just"/>
            <a:r>
              <a:rPr lang="ru-RU" dirty="0" smtClean="0"/>
              <a:t> Интеллектуальные проблемы, влияющие на способность усвоения вербальных символов из-за ограничений возможностей памяти, внимания, абстрактного мышления (умственная отсталость).</a:t>
            </a:r>
          </a:p>
          <a:p>
            <a:pPr algn="just"/>
            <a:r>
              <a:rPr lang="ru-RU" dirty="0" smtClean="0"/>
              <a:t>Эмоциональные проблемы и нарушение контакта (аутизм), ограничивающие способность к восприятию слов собеседника, а также способность выразить мысли с помощью абстрактных символов, знаков, вербальных слов.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48680"/>
            <a:ext cx="7498080" cy="56997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Специфические органические проблемы артикуляционных органов</a:t>
            </a:r>
          </a:p>
          <a:p>
            <a:r>
              <a:rPr lang="ru-RU" dirty="0" smtClean="0"/>
              <a:t>(при синдроме Дауна низкий тонус артикуляционных мышц мешает овладеть</a:t>
            </a:r>
          </a:p>
          <a:p>
            <a:r>
              <a:rPr lang="ru-RU" dirty="0" smtClean="0"/>
              <a:t>вербальной речью).</a:t>
            </a:r>
          </a:p>
          <a:p>
            <a:r>
              <a:rPr lang="ru-RU" dirty="0" smtClean="0"/>
              <a:t> Прогрессирующие заболевания (например, мышечная дистрофия, множественный склероз).</a:t>
            </a:r>
          </a:p>
          <a:p>
            <a:r>
              <a:rPr lang="ru-RU" dirty="0" smtClean="0"/>
              <a:t> Приобретённые заболевания или травмы (в результате аварий или</a:t>
            </a:r>
          </a:p>
          <a:p>
            <a:r>
              <a:rPr lang="ru-RU" dirty="0" smtClean="0"/>
              <a:t>инсульта).</a:t>
            </a:r>
          </a:p>
          <a:p>
            <a:r>
              <a:rPr lang="ru-RU" dirty="0" smtClean="0"/>
              <a:t> Временные ограничения речевых возможностей (например, из-за</a:t>
            </a:r>
          </a:p>
          <a:p>
            <a:r>
              <a:rPr lang="ru-RU" dirty="0" smtClean="0"/>
              <a:t>трахеотомии).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Развитие коммуникации и речи у детей с РАС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61520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2400" dirty="0" smtClean="0"/>
              <a:t>      </a:t>
            </a:r>
            <a:r>
              <a:rPr lang="ru-RU" sz="3400" dirty="0" smtClean="0"/>
              <a:t>У многих детей с аутизмом наблюдаются сложности при общении, поскольку нарушено понимание речи, т.е. страдают экспрессивная и рецептивная коммуникации. Нарушения речи отражают основную специфику аутизма, а именно </a:t>
            </a:r>
            <a:r>
              <a:rPr lang="ru-RU" sz="3400" dirty="0" err="1" smtClean="0"/>
              <a:t>несформированность</a:t>
            </a:r>
            <a:r>
              <a:rPr lang="ru-RU" sz="3400" dirty="0" smtClean="0"/>
              <a:t> коммуникативного поведения. Поэтому у детей с аутизмом, прежде всего, нарушено развитие коммуникативной функции речи и коммуникативного поведения в целом.</a:t>
            </a:r>
            <a:br>
              <a:rPr lang="ru-RU" sz="3400" dirty="0" smtClean="0"/>
            </a:br>
            <a:endParaRPr lang="ru-RU" sz="2400" dirty="0" smtClean="0"/>
          </a:p>
          <a:p>
            <a:pPr>
              <a:buNone/>
            </a:pPr>
            <a:r>
              <a:rPr lang="ru-RU" sz="2900" dirty="0" smtClean="0"/>
              <a:t/>
            </a:r>
            <a:br>
              <a:rPr lang="ru-RU" sz="2900" dirty="0" smtClean="0"/>
            </a:br>
            <a:endParaRPr lang="ru-RU" sz="24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48680"/>
            <a:ext cx="7498080" cy="569972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     Э</a:t>
            </a:r>
            <a:r>
              <a:rPr lang="ru-RU" sz="2800" dirty="0" smtClean="0"/>
              <a:t>кспрессивная сторона речи включает в себя способность правильно произносить звуки родной речи, иметь определенный запас слов, фраз, произносить определенные тексты и т.д. Рецептивная сторона речи подразумевает способность воспринимать и распознавать родную речь.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260648"/>
            <a:ext cx="7498080" cy="62646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/>
              <a:t>Признаки нарушения экспрессивной коммуникации у детей с аутизмом:</a:t>
            </a:r>
          </a:p>
          <a:p>
            <a:r>
              <a:rPr lang="ru-RU" sz="2400" dirty="0" smtClean="0"/>
              <a:t> стереотипное или шаблонное употребление речи</a:t>
            </a:r>
          </a:p>
          <a:p>
            <a:r>
              <a:rPr lang="ru-RU" sz="2400" dirty="0" smtClean="0"/>
              <a:t>быстрая/замедленная </a:t>
            </a:r>
            <a:r>
              <a:rPr lang="ru-RU" sz="2400" dirty="0" err="1" smtClean="0"/>
              <a:t>эхолалия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путаница с местоимениями,</a:t>
            </a:r>
          </a:p>
          <a:p>
            <a:r>
              <a:rPr lang="ru-RU" sz="2400" dirty="0" smtClean="0"/>
              <a:t>конкретное использование языка,</a:t>
            </a:r>
          </a:p>
          <a:p>
            <a:r>
              <a:rPr lang="ru-RU" sz="2400" dirty="0" smtClean="0"/>
              <a:t>ограниченный выбор тем,</a:t>
            </a:r>
          </a:p>
          <a:p>
            <a:r>
              <a:rPr lang="ru-RU" sz="2400" dirty="0" smtClean="0"/>
              <a:t>интересы собеседника не учитываются,</a:t>
            </a:r>
          </a:p>
          <a:p>
            <a:r>
              <a:rPr lang="ru-RU" sz="2400" dirty="0" smtClean="0"/>
              <a:t>отсутствие или странности зрительного контакта,</a:t>
            </a:r>
          </a:p>
          <a:p>
            <a:r>
              <a:rPr lang="ru-RU" sz="2400" dirty="0" smtClean="0"/>
              <a:t>сложности при инициировании контакта,</a:t>
            </a:r>
          </a:p>
          <a:p>
            <a:r>
              <a:rPr lang="ru-RU" sz="2400" dirty="0" smtClean="0"/>
              <a:t>невозможность разделения внимания,</a:t>
            </a:r>
          </a:p>
          <a:p>
            <a:r>
              <a:rPr lang="ru-RU" sz="2400" dirty="0" smtClean="0"/>
              <a:t> разговоры для себя,</a:t>
            </a:r>
          </a:p>
          <a:p>
            <a:r>
              <a:rPr lang="ru-RU" sz="2400" dirty="0" smtClean="0"/>
              <a:t> беседа о вещах, в которых ничего не понимают,</a:t>
            </a:r>
          </a:p>
          <a:p>
            <a:r>
              <a:rPr lang="ru-RU" sz="2400" dirty="0" smtClean="0"/>
              <a:t>создание собственного языка.</a:t>
            </a:r>
          </a:p>
          <a:p>
            <a:endParaRPr lang="ru-RU" sz="23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490</TotalTime>
  <Words>1317</Words>
  <Application>Microsoft Office PowerPoint</Application>
  <PresentationFormat>Экран (4:3)</PresentationFormat>
  <Paragraphs>110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  Способы альтернативной коммуникации с детьми РАС</vt:lpstr>
      <vt:lpstr> Коммуникация </vt:lpstr>
      <vt:lpstr>Альтернативная коммуникация</vt:lpstr>
      <vt:lpstr>Цели использования альтернативной коммуникации:</vt:lpstr>
      <vt:lpstr>Случаи, в которых используется дополнительная коммуникация:</vt:lpstr>
      <vt:lpstr>Слайд 6</vt:lpstr>
      <vt:lpstr>Развитие коммуникации и речи у детей с РАС</vt:lpstr>
      <vt:lpstr>Слайд 8</vt:lpstr>
      <vt:lpstr>Слайд 9</vt:lpstr>
      <vt:lpstr>Слайд 10</vt:lpstr>
      <vt:lpstr>Слайд 11</vt:lpstr>
      <vt:lpstr>Системы альтернативной коммуникации</vt:lpstr>
      <vt:lpstr>Преимущества и недостатки системы жестов.</vt:lpstr>
      <vt:lpstr>Использование системы символов</vt:lpstr>
      <vt:lpstr>Как технически происходит общение с помощью графических символов</vt:lpstr>
      <vt:lpstr>Преимущества и недостатки</vt:lpstr>
      <vt:lpstr>Варианты пособий</vt:lpstr>
      <vt:lpstr>Обучение глобальному чтению</vt:lpstr>
      <vt:lpstr>устройств с синтезаторами речи для детей с РАС</vt:lpstr>
      <vt:lpstr>Итог 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Коммуникация. Альтернативная коммуникация</dc:title>
  <dc:creator>я</dc:creator>
  <cp:lastModifiedBy>я</cp:lastModifiedBy>
  <cp:revision>40</cp:revision>
  <dcterms:created xsi:type="dcterms:W3CDTF">2021-05-10T21:52:43Z</dcterms:created>
  <dcterms:modified xsi:type="dcterms:W3CDTF">2021-05-17T23:24:43Z</dcterms:modified>
</cp:coreProperties>
</file>